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5" r:id="rId1"/>
    <p:sldMasterId id="2147483697" r:id="rId2"/>
  </p:sldMasterIdLst>
  <p:notesMasterIdLst>
    <p:notesMasterId r:id="rId19"/>
  </p:notesMasterIdLst>
  <p:handoutMasterIdLst>
    <p:handoutMasterId r:id="rId20"/>
  </p:handoutMasterIdLst>
  <p:sldIdLst>
    <p:sldId id="277" r:id="rId3"/>
    <p:sldId id="280" r:id="rId4"/>
    <p:sldId id="292" r:id="rId5"/>
    <p:sldId id="286" r:id="rId6"/>
    <p:sldId id="281" r:id="rId7"/>
    <p:sldId id="262" r:id="rId8"/>
    <p:sldId id="282" r:id="rId9"/>
    <p:sldId id="283" r:id="rId10"/>
    <p:sldId id="284" r:id="rId11"/>
    <p:sldId id="273" r:id="rId12"/>
    <p:sldId id="285" r:id="rId13"/>
    <p:sldId id="289" r:id="rId14"/>
    <p:sldId id="288" r:id="rId15"/>
    <p:sldId id="290" r:id="rId16"/>
    <p:sldId id="291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8600"/>
    <a:srgbClr val="93CD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48" autoAdjust="0"/>
    <p:restoredTop sz="94405" autoAdjust="0"/>
  </p:normalViewPr>
  <p:slideViewPr>
    <p:cSldViewPr snapToGrid="0" snapToObjects="1">
      <p:cViewPr varScale="1">
        <p:scale>
          <a:sx n="89" d="100"/>
          <a:sy n="89" d="100"/>
        </p:scale>
        <p:origin x="664" y="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3" d="100"/>
          <a:sy n="73" d="100"/>
        </p:scale>
        <p:origin x="235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60C5F9-5A42-CC40-804A-EC1F2AE7EDC6}" type="datetimeFigureOut">
              <a:rPr lang="es-ES_tradnl" smtClean="0"/>
              <a:t>27/06/2017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8D226D-149B-C64A-8755-CA5EAA58F11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6755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6AF70-8226-B94D-BBEC-FD6EC0E436AD}" type="datetimeFigureOut">
              <a:rPr lang="ca-ES" smtClean="0"/>
              <a:t>27/6/2017</a:t>
            </a:fld>
            <a:endParaRPr lang="ca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D2AA2-1F42-164A-937E-F7731351338C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92071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20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D2AA2-1F42-164A-937E-F7731351338C}" type="slidenum">
              <a:rPr lang="ca-ES" smtClean="0"/>
              <a:t>15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51421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29 Juny 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Treball final postgrau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29 Juny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Treball final postgrau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2302"/>
            <a:ext cx="2628900" cy="575989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29 Juny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Treball final postgrau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phical Section Hea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9144000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23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phical Section Hea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9144000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01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00A-4A42-43B9-81DF-E1AC135F36BC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FF2F-4284-4E4B-AEBE-67249EBA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10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00A-4A42-43B9-81DF-E1AC135F36BC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FF2F-4284-4E4B-AEBE-67249EBA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90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00A-4A42-43B9-81DF-E1AC135F36BC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FF2F-4284-4E4B-AEBE-67249EBA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44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00A-4A42-43B9-81DF-E1AC135F36BC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FF2F-4284-4E4B-AEBE-67249EBA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96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00A-4A42-43B9-81DF-E1AC135F36BC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FF2F-4284-4E4B-AEBE-67249EBA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7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00A-4A42-43B9-81DF-E1AC135F36BC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FF2F-4284-4E4B-AEBE-67249EBA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61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29 Juny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Treball final postgrau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00A-4A42-43B9-81DF-E1AC135F36BC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FF2F-4284-4E4B-AEBE-67249EBA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301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00A-4A42-43B9-81DF-E1AC135F36BC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FF2F-4284-4E4B-AEBE-67249EBA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149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00A-4A42-43B9-81DF-E1AC135F36BC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FF2F-4284-4E4B-AEBE-67249EBA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53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00A-4A42-43B9-81DF-E1AC135F36BC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FF2F-4284-4E4B-AEBE-67249EBA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72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E00A-4A42-43B9-81DF-E1AC135F36BC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FF2F-4284-4E4B-AEBE-67249EBA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2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29 Juny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Treball final postgrau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4064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68799"/>
          </a:xfrm>
        </p:spPr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 b="1"/>
            </a:lvl1pPr>
          </a:lstStyle>
          <a:p>
            <a:r>
              <a:rPr lang="es-ES" smtClean="0"/>
              <a:t>29th June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1" b="1"/>
            </a:lvl1pPr>
          </a:lstStyle>
          <a:p>
            <a:r>
              <a:rPr lang="en-US" smtClean="0"/>
              <a:t>CAPSTONE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 b="1"/>
            </a:lvl1pPr>
          </a:lstStyle>
          <a:p>
            <a:fld id="{05899E1B-9305-3540-8402-EA68D267FF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8"/>
            <a:ext cx="4937760" cy="4023359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29 Juny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Treball final postgrau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29 Juny 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Treball final postgrau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29 Juny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Treball final postgrau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9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s-ES" smtClean="0"/>
              <a:t>29 Juny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9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Treball final postgrau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29 Juny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Treball final postgrau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64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29 Juny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59789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Treball final postgrau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1" y="6459789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44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88" r:id="rId2"/>
    <p:sldLayoutId id="2147483686" r:id="rId3"/>
    <p:sldLayoutId id="2147483687" r:id="rId4"/>
    <p:sldLayoutId id="2147483689" r:id="rId5"/>
    <p:sldLayoutId id="2147483690" r:id="rId6"/>
    <p:sldLayoutId id="2147483691" r:id="rId7"/>
    <p:sldLayoutId id="2147483693" r:id="rId8"/>
    <p:sldLayoutId id="2147483694" r:id="rId9"/>
    <p:sldLayoutId id="2147483695" r:id="rId10"/>
    <p:sldLayoutId id="2147483696" r:id="rId11"/>
    <p:sldLayoutId id="2147483709" r:id="rId12"/>
    <p:sldLayoutId id="2147483710" r:id="rId13"/>
  </p:sldLayoutIdLst>
  <p:hf hdr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38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14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789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65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FE00A-4A42-43B9-81DF-E1AC135F36BC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3FF2F-4284-4E4B-AEBE-67249EBA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13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2641600" y="477520"/>
            <a:ext cx="6609080" cy="16652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 cap="none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dirty="0"/>
              <a:t>RECSYS CHALLENGE 2017</a:t>
            </a:r>
          </a:p>
          <a:p>
            <a:pPr algn="ctr"/>
            <a:r>
              <a:rPr lang="ca-ES" dirty="0" err="1"/>
              <a:t>Capstone</a:t>
            </a:r>
            <a:r>
              <a:rPr lang="ca-ES"/>
              <a:t> Project</a:t>
            </a:r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5495544" y="5557520"/>
            <a:ext cx="6533896" cy="989584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85000"/>
                  <a:satMod val="130000"/>
                  <a:alpha val="53000"/>
                </a:schemeClr>
              </a:gs>
              <a:gs pos="34000">
                <a:schemeClr val="accent1">
                  <a:shade val="87000"/>
                  <a:satMod val="125000"/>
                  <a:alpha val="59000"/>
                </a:schemeClr>
              </a:gs>
              <a:gs pos="70000">
                <a:schemeClr val="accent1">
                  <a:tint val="100000"/>
                  <a:shade val="90000"/>
                  <a:satMod val="130000"/>
                  <a:alpha val="47000"/>
                </a:schemeClr>
              </a:gs>
              <a:gs pos="100000">
                <a:schemeClr val="accent1">
                  <a:tint val="100000"/>
                  <a:shade val="100000"/>
                  <a:satMod val="110000"/>
                  <a:alpha val="42000"/>
                </a:schemeClr>
              </a:gs>
            </a:gsLst>
            <a:lin ang="16200000" scaled="1"/>
            <a:tileRect/>
          </a:gradFill>
          <a:effectLst>
            <a:outerShdw blurRad="44450" dist="25400" dir="2700000" algn="br" rotWithShape="0">
              <a:srgbClr val="000000">
                <a:alpha val="60000"/>
              </a:srgbClr>
            </a:outerShdw>
            <a:softEdge rad="635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b="1" dirty="0"/>
              <a:t>UB Data </a:t>
            </a:r>
            <a:r>
              <a:rPr lang="es-ES_tradnl" b="1" dirty="0" err="1"/>
              <a:t>Science</a:t>
            </a:r>
            <a:r>
              <a:rPr lang="es-ES_tradnl" b="1"/>
              <a:t> </a:t>
            </a:r>
            <a:r>
              <a:rPr lang="es-ES_tradnl" b="1" err="1"/>
              <a:t>postgraduate</a:t>
            </a:r>
            <a:r>
              <a:rPr lang="es-ES_tradnl" b="1"/>
              <a:t> 2017</a:t>
            </a:r>
          </a:p>
          <a:p>
            <a:pPr algn="ctr"/>
            <a:r>
              <a:rPr lang="es-ES_tradnl" sz="1800" b="1"/>
              <a:t>Amadeo Irigoyen,  </a:t>
            </a:r>
            <a:r>
              <a:rPr lang="es-ES_tradnl" sz="1800" b="1" err="1"/>
              <a:t>Bet</a:t>
            </a:r>
            <a:r>
              <a:rPr lang="es-ES_tradnl" sz="1800" b="1"/>
              <a:t> Herrera, Jaume Espriu, Bartolomé Martínez</a:t>
            </a:r>
          </a:p>
        </p:txBody>
      </p:sp>
    </p:spTree>
    <p:extLst>
      <p:ext uri="{BB962C8B-B14F-4D97-AF65-F5344CB8AC3E}">
        <p14:creationId xmlns:p14="http://schemas.microsoft.com/office/powerpoint/2010/main" val="349977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900462" y="6459788"/>
            <a:ext cx="1312025" cy="365125"/>
          </a:xfrm>
        </p:spPr>
        <p:txBody>
          <a:bodyPr/>
          <a:lstStyle/>
          <a:p>
            <a:fld id="{05899E1B-9305-3540-8402-EA68D267FFE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CuadroTexto 7"/>
          <p:cNvSpPr txBox="1"/>
          <p:nvPr/>
        </p:nvSpPr>
        <p:spPr>
          <a:xfrm>
            <a:off x="548938" y="1260822"/>
            <a:ext cx="1134729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ca-ES" sz="1600" dirty="0"/>
              <a:t>Complements specific user’s interests (goes beyond patterns on user-item-interactions)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ca-ES" sz="1600" dirty="0"/>
              <a:t>All (99,9%) targets items  are “cold” </a:t>
            </a:r>
            <a:r>
              <a:rPr lang="ca-ES" sz="1600" dirty="0">
                <a:sym typeface="Wingdings" panose="05000000000000000000" pitchFamily="2" charset="2"/>
              </a:rPr>
              <a:t> No clear way on </a:t>
            </a:r>
            <a:r>
              <a:rPr lang="ca-ES" sz="1600" dirty="0" smtClean="0">
                <a:sym typeface="Wingdings" panose="05000000000000000000" pitchFamily="2" charset="2"/>
              </a:rPr>
              <a:t>CBF approach </a:t>
            </a:r>
            <a:r>
              <a:rPr lang="ca-ES" sz="1600" dirty="0">
                <a:sym typeface="Wingdings" panose="05000000000000000000" pitchFamily="2" charset="2"/>
              </a:rPr>
              <a:t>or CB based on </a:t>
            </a:r>
            <a:r>
              <a:rPr lang="ca-ES" sz="1600" dirty="0" smtClean="0">
                <a:sym typeface="Wingdings" panose="05000000000000000000" pitchFamily="2" charset="2"/>
              </a:rPr>
              <a:t>users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ca-ES" sz="1600" dirty="0" smtClean="0">
                <a:sym typeface="Wingdings" panose="05000000000000000000" pitchFamily="2" charset="2"/>
              </a:rPr>
              <a:t>But </a:t>
            </a:r>
            <a:r>
              <a:rPr lang="ca-ES" sz="1600" dirty="0">
                <a:sym typeface="Wingdings" panose="05000000000000000000" pitchFamily="2" charset="2"/>
              </a:rPr>
              <a:t>68% users are non-cold (they have interacted with items in the past)  Opportunity to CB approach on items</a:t>
            </a:r>
            <a:endParaRPr lang="ca-ES" sz="1600" dirty="0"/>
          </a:p>
        </p:txBody>
      </p:sp>
      <p:sp>
        <p:nvSpPr>
          <p:cNvPr id="11" name="Rectangle 10"/>
          <p:cNvSpPr/>
          <p:nvPr/>
        </p:nvSpPr>
        <p:spPr>
          <a:xfrm>
            <a:off x="2388906" y="2933630"/>
            <a:ext cx="939449" cy="23251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389274" y="2933628"/>
            <a:ext cx="1732031" cy="23251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91450" y="2397079"/>
            <a:ext cx="1939687" cy="503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 dirty="0" err="1"/>
              <a:t>Agg</a:t>
            </a:r>
            <a:r>
              <a:rPr lang="en-US" sz="1400" b="1" dirty="0"/>
              <a:t>. positive interactions </a:t>
            </a:r>
          </a:p>
          <a:p>
            <a:pPr algn="ctr"/>
            <a:r>
              <a:rPr lang="en-US" sz="1400" b="1" dirty="0"/>
              <a:t>(transaction user-item)</a:t>
            </a:r>
          </a:p>
        </p:txBody>
      </p:sp>
      <p:sp>
        <p:nvSpPr>
          <p:cNvPr id="14" name="Down Arrow 13"/>
          <p:cNvSpPr/>
          <p:nvPr/>
        </p:nvSpPr>
        <p:spPr>
          <a:xfrm rot="16200000">
            <a:off x="4969459" y="4177848"/>
            <a:ext cx="690588" cy="306726"/>
          </a:xfrm>
          <a:prstGeom prst="downArrow">
            <a:avLst>
              <a:gd name="adj1" fmla="val 58784"/>
              <a:gd name="adj2" fmla="val 56835"/>
            </a:avLst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/>
          <p:cNvSpPr/>
          <p:nvPr/>
        </p:nvSpPr>
        <p:spPr>
          <a:xfrm>
            <a:off x="3473463" y="2398662"/>
            <a:ext cx="1548185" cy="286015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b="1" dirty="0" smtClean="0"/>
              <a:t>300 </a:t>
            </a:r>
            <a:r>
              <a:rPr lang="en-US" sz="1600" b="1" dirty="0"/>
              <a:t>LDA Item topic modeling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34596" y="2398662"/>
            <a:ext cx="999503" cy="286015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b="1" dirty="0"/>
              <a:t>Similarity matrix</a:t>
            </a:r>
            <a:endParaRPr lang="en-US" b="1" dirty="0"/>
          </a:p>
          <a:p>
            <a:pPr algn="ctr"/>
            <a:r>
              <a:rPr lang="en-US" sz="1400" b="1" dirty="0"/>
              <a:t>(cosine distance)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7085" y="4199267"/>
            <a:ext cx="4780560" cy="30475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986021" y="2400373"/>
            <a:ext cx="1488168" cy="5058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b="1" dirty="0" smtClean="0"/>
              <a:t>Similar </a:t>
            </a:r>
            <a:r>
              <a:rPr lang="en-US" sz="1600" b="1" dirty="0"/>
              <a:t>items for each </a:t>
            </a:r>
            <a:r>
              <a:rPr lang="en-US" sz="1600" b="1" dirty="0" smtClean="0"/>
              <a:t>user</a:t>
            </a:r>
            <a:endParaRPr lang="en-US" sz="1600" b="1" dirty="0"/>
          </a:p>
        </p:txBody>
      </p:sp>
      <p:sp>
        <p:nvSpPr>
          <p:cNvPr id="20" name="Rectangle 19"/>
          <p:cNvSpPr/>
          <p:nvPr/>
        </p:nvSpPr>
        <p:spPr>
          <a:xfrm>
            <a:off x="10104687" y="2380940"/>
            <a:ext cx="1765684" cy="28870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b="1" dirty="0"/>
              <a:t>Top 100 Users</a:t>
            </a:r>
          </a:p>
          <a:p>
            <a:pPr algn="ctr"/>
            <a:r>
              <a:rPr lang="en-US" sz="1600" b="1" dirty="0"/>
              <a:t>for </a:t>
            </a:r>
            <a:r>
              <a:rPr lang="en-US" sz="1600" b="1" dirty="0" smtClean="0"/>
              <a:t>Each Item</a:t>
            </a:r>
            <a:endParaRPr lang="en-US" sz="1600" b="1" dirty="0"/>
          </a:p>
          <a:p>
            <a:pPr algn="ctr"/>
            <a:r>
              <a:rPr lang="en-US" sz="1400" b="1" dirty="0"/>
              <a:t>(when exists</a:t>
            </a:r>
            <a:r>
              <a:rPr lang="en-US" b="1" dirty="0"/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634" y="3382793"/>
            <a:ext cx="466687" cy="1402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USER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95378" y="3382793"/>
            <a:ext cx="466687" cy="1402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ITEM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75946" y="3379745"/>
            <a:ext cx="466687" cy="140208"/>
          </a:xfrm>
          <a:prstGeom prst="rect">
            <a:avLst/>
          </a:prstGeom>
          <a:solidFill>
            <a:srgbClr val="B086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INT.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94490" y="2997919"/>
            <a:ext cx="466687" cy="1402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USER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6234" y="2997919"/>
            <a:ext cx="466687" cy="1402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ITEM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66802" y="2994871"/>
            <a:ext cx="466687" cy="140208"/>
          </a:xfrm>
          <a:prstGeom prst="rect">
            <a:avLst/>
          </a:prstGeom>
          <a:solidFill>
            <a:srgbClr val="B086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INT.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8825" y="3187308"/>
            <a:ext cx="466687" cy="1402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USER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90409" y="3187308"/>
            <a:ext cx="466687" cy="1402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ITEM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70977" y="3184260"/>
            <a:ext cx="466687" cy="140208"/>
          </a:xfrm>
          <a:prstGeom prst="rect">
            <a:avLst/>
          </a:prstGeom>
          <a:solidFill>
            <a:srgbClr val="B086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INT.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03634" y="3575084"/>
            <a:ext cx="466687" cy="1402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USER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95378" y="3575084"/>
            <a:ext cx="466687" cy="1402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ITEM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475946" y="3572036"/>
            <a:ext cx="466687" cy="140208"/>
          </a:xfrm>
          <a:prstGeom prst="rect">
            <a:avLst/>
          </a:prstGeom>
          <a:solidFill>
            <a:srgbClr val="B086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INT.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32363" y="4242384"/>
            <a:ext cx="560760" cy="2132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/>
              <a:t>USER N</a:t>
            </a:r>
            <a:endParaRPr lang="en-US" sz="900" b="1" i="1" dirty="0"/>
          </a:p>
        </p:txBody>
      </p:sp>
      <p:sp>
        <p:nvSpPr>
          <p:cNvPr id="42" name="Rectangle 41"/>
          <p:cNvSpPr/>
          <p:nvPr/>
        </p:nvSpPr>
        <p:spPr>
          <a:xfrm>
            <a:off x="1011195" y="4242385"/>
            <a:ext cx="483831" cy="20145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1" b="1"/>
              <a:t>ITEM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30871" y="4238321"/>
            <a:ext cx="475203" cy="205519"/>
          </a:xfrm>
          <a:prstGeom prst="rect">
            <a:avLst/>
          </a:prstGeom>
          <a:solidFill>
            <a:srgbClr val="B086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1" b="1"/>
              <a:t>INT.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92911" y="5019925"/>
            <a:ext cx="466687" cy="1402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USER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84655" y="5019925"/>
            <a:ext cx="466687" cy="1402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ITEM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475383" y="5015861"/>
            <a:ext cx="466687" cy="144000"/>
          </a:xfrm>
          <a:prstGeom prst="rect">
            <a:avLst/>
          </a:prstGeom>
          <a:solidFill>
            <a:srgbClr val="B086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INT.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55470" y="4364662"/>
            <a:ext cx="61908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. . .</a:t>
            </a:r>
          </a:p>
          <a:p>
            <a:pPr>
              <a:lnSpc>
                <a:spcPts val="1600"/>
              </a:lnSpc>
            </a:pPr>
            <a:r>
              <a:rPr lang="en-US" sz="2400" b="1"/>
              <a:t>. . 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32740" y="2398660"/>
            <a:ext cx="1029551" cy="503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/>
              <a:t>Interactions</a:t>
            </a:r>
          </a:p>
          <a:p>
            <a:pPr algn="ctr"/>
            <a:r>
              <a:rPr lang="en-US" sz="1400" b="1"/>
              <a:t>Weights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512979" y="4244971"/>
            <a:ext cx="697188" cy="1812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WEIGHT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482499" y="3005536"/>
            <a:ext cx="697188" cy="15281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WEIGHT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482499" y="3188416"/>
            <a:ext cx="697188" cy="15281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WEIGHT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482499" y="3381456"/>
            <a:ext cx="697188" cy="15281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WEIGHT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482499" y="3564336"/>
            <a:ext cx="697188" cy="15281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WEIGHT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492659" y="5017216"/>
            <a:ext cx="697188" cy="15281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WEIGHT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560604" y="3582343"/>
            <a:ext cx="61908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. . .</a:t>
            </a:r>
          </a:p>
          <a:p>
            <a:pPr>
              <a:lnSpc>
                <a:spcPts val="1600"/>
              </a:lnSpc>
            </a:pPr>
            <a:r>
              <a:rPr lang="en-US" sz="2400" b="1"/>
              <a:t>. . 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570764" y="4364663"/>
            <a:ext cx="61908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. . .</a:t>
            </a:r>
          </a:p>
          <a:p>
            <a:pPr>
              <a:lnSpc>
                <a:spcPts val="1600"/>
              </a:lnSpc>
            </a:pPr>
            <a:r>
              <a:rPr lang="en-US" sz="2400" b="1"/>
              <a:t>. . .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521803" y="4228875"/>
            <a:ext cx="1458823" cy="2074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300 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topic frequency</a:t>
            </a:r>
          </a:p>
        </p:txBody>
      </p:sp>
      <p:sp>
        <p:nvSpPr>
          <p:cNvPr id="63" name="CuadroTexto 7"/>
          <p:cNvSpPr txBox="1"/>
          <p:nvPr/>
        </p:nvSpPr>
        <p:spPr>
          <a:xfrm>
            <a:off x="1366338" y="5744380"/>
            <a:ext cx="326578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ca-ES" sz="1200" b="1" dirty="0"/>
              <a:t>Recsys Score for user-item transaction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ca-ES" sz="1200" b="1" dirty="0"/>
              <a:t>Decay Rate score for last transaction activity </a:t>
            </a:r>
          </a:p>
        </p:txBody>
      </p:sp>
      <p:sp>
        <p:nvSpPr>
          <p:cNvPr id="64" name="Down Arrow 63"/>
          <p:cNvSpPr/>
          <p:nvPr/>
        </p:nvSpPr>
        <p:spPr>
          <a:xfrm rot="16200000">
            <a:off x="6491835" y="4182319"/>
            <a:ext cx="690588" cy="334357"/>
          </a:xfrm>
          <a:prstGeom prst="downArrow">
            <a:avLst>
              <a:gd name="adj1" fmla="val 58784"/>
              <a:gd name="adj2" fmla="val 56835"/>
            </a:avLst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7" name="CuadroTexto 7"/>
          <p:cNvSpPr txBox="1"/>
          <p:nvPr/>
        </p:nvSpPr>
        <p:spPr>
          <a:xfrm>
            <a:off x="8151812" y="5700888"/>
            <a:ext cx="194130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ca-ES" sz="1200" b="1" dirty="0"/>
              <a:t>Global </a:t>
            </a:r>
            <a:r>
              <a:rPr lang="ca-ES" sz="1200" b="1" dirty="0" smtClean="0"/>
              <a:t>user benefit </a:t>
            </a:r>
            <a:r>
              <a:rPr lang="ca-ES" sz="1200" b="1" dirty="0"/>
              <a:t>rank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ca-ES" sz="1200" b="1" dirty="0"/>
              <a:t>User last activity rank </a:t>
            </a:r>
          </a:p>
        </p:txBody>
      </p:sp>
      <p:sp>
        <p:nvSpPr>
          <p:cNvPr id="68" name="Rectangle 67"/>
          <p:cNvSpPr/>
          <p:nvPr/>
        </p:nvSpPr>
        <p:spPr>
          <a:xfrm>
            <a:off x="8621922" y="2973825"/>
            <a:ext cx="939449" cy="2294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9" name="TextBox 68"/>
          <p:cNvSpPr txBox="1"/>
          <p:nvPr/>
        </p:nvSpPr>
        <p:spPr>
          <a:xfrm>
            <a:off x="8574900" y="2406223"/>
            <a:ext cx="1029551" cy="503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/>
              <a:t>User</a:t>
            </a:r>
          </a:p>
          <a:p>
            <a:pPr algn="ctr"/>
            <a:r>
              <a:rPr lang="en-US" sz="1400" b="1"/>
              <a:t>Weights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8755139" y="4243388"/>
            <a:ext cx="697188" cy="1812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WEIGHT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724659" y="3003955"/>
            <a:ext cx="697188" cy="15281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WEIGHT</a:t>
            </a:r>
          </a:p>
        </p:txBody>
      </p:sp>
      <p:sp>
        <p:nvSpPr>
          <p:cNvPr id="72" name="Rectangle 71"/>
          <p:cNvSpPr/>
          <p:nvPr/>
        </p:nvSpPr>
        <p:spPr>
          <a:xfrm>
            <a:off x="8724659" y="3186835"/>
            <a:ext cx="697188" cy="15281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WEIGHT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724659" y="3379875"/>
            <a:ext cx="697188" cy="15281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WEIGHT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8724659" y="3562755"/>
            <a:ext cx="697188" cy="15281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WEIGHT</a:t>
            </a:r>
          </a:p>
        </p:txBody>
      </p:sp>
      <p:sp>
        <p:nvSpPr>
          <p:cNvPr id="75" name="Rectangle 74"/>
          <p:cNvSpPr/>
          <p:nvPr/>
        </p:nvSpPr>
        <p:spPr>
          <a:xfrm>
            <a:off x="8734819" y="5015635"/>
            <a:ext cx="697188" cy="15281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WEIGHT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802764" y="3580762"/>
            <a:ext cx="61908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. . .</a:t>
            </a:r>
          </a:p>
          <a:p>
            <a:pPr>
              <a:lnSpc>
                <a:spcPts val="1600"/>
              </a:lnSpc>
            </a:pPr>
            <a:r>
              <a:rPr lang="en-US" sz="2400" b="1"/>
              <a:t>. . .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812924" y="4363082"/>
            <a:ext cx="61908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. . .</a:t>
            </a:r>
          </a:p>
          <a:p>
            <a:pPr>
              <a:lnSpc>
                <a:spcPts val="1600"/>
              </a:lnSpc>
            </a:pPr>
            <a:r>
              <a:rPr lang="en-US" sz="2400" b="1"/>
              <a:t>. . .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6800"/>
          </a:xfrm>
          <a:prstGeom prst="rect">
            <a:avLst/>
          </a:prstGeom>
        </p:spPr>
      </p:pic>
      <p:sp>
        <p:nvSpPr>
          <p:cNvPr id="82" name="Título 1"/>
          <p:cNvSpPr>
            <a:spLocks noGrp="1"/>
          </p:cNvSpPr>
          <p:nvPr>
            <p:ph type="title"/>
          </p:nvPr>
        </p:nvSpPr>
        <p:spPr>
          <a:xfrm>
            <a:off x="822960" y="50802"/>
            <a:ext cx="10332720" cy="1087119"/>
          </a:xfrm>
        </p:spPr>
        <p:txBody>
          <a:bodyPr>
            <a:normAutofit/>
          </a:bodyPr>
          <a:lstStyle/>
          <a:p>
            <a:pPr>
              <a:lnSpc>
                <a:spcPts val="3200"/>
              </a:lnSpc>
            </a:pPr>
            <a:r>
              <a:rPr lang="ca-ES" sz="4400" b="1" dirty="0" smtClean="0">
                <a:solidFill>
                  <a:schemeClr val="bg1"/>
                </a:solidFill>
              </a:rPr>
              <a:t>Content Based Recommender</a:t>
            </a:r>
            <a:r>
              <a:rPr lang="ca-ES" dirty="0" smtClean="0">
                <a:solidFill>
                  <a:schemeClr val="bg1"/>
                </a:solidFill>
              </a:rPr>
              <a:t/>
            </a:r>
            <a:br>
              <a:rPr lang="ca-ES" dirty="0" smtClean="0">
                <a:solidFill>
                  <a:schemeClr val="bg1"/>
                </a:solidFill>
              </a:rPr>
            </a:br>
            <a:r>
              <a:rPr lang="en-IE" sz="2800" b="1" dirty="0" smtClean="0">
                <a:solidFill>
                  <a:schemeClr val="bg1">
                    <a:lumMod val="95000"/>
                  </a:schemeClr>
                </a:solidFill>
                <a:latin typeface="HPFutura Light" panose="02000504030000020003" pitchFamily="50" charset="0"/>
              </a:rPr>
              <a:t>Solution approach</a:t>
            </a:r>
            <a:endParaRPr lang="en-US" sz="1600" b="1" dirty="0">
              <a:solidFill>
                <a:schemeClr val="bg1">
                  <a:lumMod val="95000"/>
                </a:schemeClr>
              </a:solidFill>
              <a:latin typeface="HPFutura Light" panose="02000504030000020003" pitchFamily="50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0416201" y="141786"/>
            <a:ext cx="1389913" cy="815312"/>
            <a:chOff x="5043719" y="3163086"/>
            <a:chExt cx="1222969" cy="815312"/>
          </a:xfrm>
        </p:grpSpPr>
        <p:sp>
          <p:nvSpPr>
            <p:cNvPr id="52" name="Rounded Rectangle 51"/>
            <p:cNvSpPr/>
            <p:nvPr/>
          </p:nvSpPr>
          <p:spPr>
            <a:xfrm>
              <a:off x="5043719" y="3163086"/>
              <a:ext cx="1222969" cy="81531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Rounded Rectangle 4"/>
            <p:cNvSpPr/>
            <p:nvPr/>
          </p:nvSpPr>
          <p:spPr>
            <a:xfrm>
              <a:off x="5067599" y="3186966"/>
              <a:ext cx="1175209" cy="7675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/>
                <a:t>Content Based Recommender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802106" y="144514"/>
            <a:ext cx="1452696" cy="815312"/>
            <a:chOff x="3398617" y="4304524"/>
            <a:chExt cx="1278210" cy="815312"/>
          </a:xfrm>
        </p:grpSpPr>
        <p:sp>
          <p:nvSpPr>
            <p:cNvPr id="65" name="Rounded Rectangle 64"/>
            <p:cNvSpPr/>
            <p:nvPr/>
          </p:nvSpPr>
          <p:spPr>
            <a:xfrm>
              <a:off x="3398617" y="4304524"/>
              <a:ext cx="1278210" cy="81531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6" name="Rounded Rectangle 4"/>
            <p:cNvSpPr/>
            <p:nvPr/>
          </p:nvSpPr>
          <p:spPr>
            <a:xfrm>
              <a:off x="3422497" y="4328404"/>
              <a:ext cx="1230450" cy="7675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71118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/>
                <a:t>User Activity &amp; Benefit Ranking</a:t>
              </a:r>
              <a:endParaRPr lang="en-US" sz="1400" b="1"/>
            </a:p>
          </p:txBody>
        </p:sp>
      </p:grpSp>
      <p:sp>
        <p:nvSpPr>
          <p:cNvPr id="2" name="AutoShape 2" descr="Resultado de imagen de function icon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84" y="5382589"/>
            <a:ext cx="334359" cy="3343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733" y="3646306"/>
            <a:ext cx="1106125" cy="1143149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7062560" y="2964681"/>
            <a:ext cx="1363572" cy="22941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5" name="Rectangle 84"/>
          <p:cNvSpPr/>
          <p:nvPr/>
        </p:nvSpPr>
        <p:spPr>
          <a:xfrm>
            <a:off x="7750847" y="4315551"/>
            <a:ext cx="531851" cy="16755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ITEM3</a:t>
            </a:r>
            <a:endParaRPr lang="en-US" sz="1000" b="1" dirty="0"/>
          </a:p>
        </p:txBody>
      </p:sp>
      <p:sp>
        <p:nvSpPr>
          <p:cNvPr id="87" name="Rectangle 86"/>
          <p:cNvSpPr/>
          <p:nvPr/>
        </p:nvSpPr>
        <p:spPr>
          <a:xfrm>
            <a:off x="7741703" y="3930677"/>
            <a:ext cx="531851" cy="16755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ITEM1</a:t>
            </a:r>
            <a:endParaRPr lang="en-US" sz="1000" b="1" dirty="0"/>
          </a:p>
        </p:txBody>
      </p:sp>
      <p:sp>
        <p:nvSpPr>
          <p:cNvPr id="89" name="Rectangle 88"/>
          <p:cNvSpPr/>
          <p:nvPr/>
        </p:nvSpPr>
        <p:spPr>
          <a:xfrm>
            <a:off x="7745878" y="4120066"/>
            <a:ext cx="531851" cy="16755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ITEM2</a:t>
            </a:r>
            <a:endParaRPr lang="en-US" sz="1000" b="1" dirty="0"/>
          </a:p>
        </p:txBody>
      </p:sp>
      <p:sp>
        <p:nvSpPr>
          <p:cNvPr id="91" name="Rectangle 90"/>
          <p:cNvSpPr/>
          <p:nvPr/>
        </p:nvSpPr>
        <p:spPr>
          <a:xfrm>
            <a:off x="7750847" y="4507842"/>
            <a:ext cx="531851" cy="16755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ITEM4</a:t>
            </a:r>
            <a:endParaRPr lang="en-US" sz="1000" b="1" dirty="0"/>
          </a:p>
        </p:txBody>
      </p:sp>
      <p:sp>
        <p:nvSpPr>
          <p:cNvPr id="96" name="Rectangle 95"/>
          <p:cNvSpPr/>
          <p:nvPr/>
        </p:nvSpPr>
        <p:spPr>
          <a:xfrm>
            <a:off x="7157075" y="4203844"/>
            <a:ext cx="560760" cy="21328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/>
              <a:t>USER N</a:t>
            </a:r>
            <a:endParaRPr lang="en-US" sz="900" b="1" i="1" dirty="0"/>
          </a:p>
        </p:txBody>
      </p:sp>
      <p:sp>
        <p:nvSpPr>
          <p:cNvPr id="17" name="Up Arrow 16"/>
          <p:cNvSpPr/>
          <p:nvPr/>
        </p:nvSpPr>
        <p:spPr>
          <a:xfrm>
            <a:off x="2737943" y="5374290"/>
            <a:ext cx="261289" cy="308519"/>
          </a:xfrm>
          <a:prstGeom prst="upArrow">
            <a:avLst/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066" y="5316033"/>
            <a:ext cx="334359" cy="334359"/>
          </a:xfrm>
          <a:prstGeom prst="rect">
            <a:avLst/>
          </a:prstGeom>
        </p:spPr>
      </p:pic>
      <p:sp>
        <p:nvSpPr>
          <p:cNvPr id="98" name="Up Arrow 97"/>
          <p:cNvSpPr/>
          <p:nvPr/>
        </p:nvSpPr>
        <p:spPr>
          <a:xfrm>
            <a:off x="9032425" y="5307734"/>
            <a:ext cx="261289" cy="308519"/>
          </a:xfrm>
          <a:prstGeom prst="upArrow">
            <a:avLst/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9" name="Down Arrow 98"/>
          <p:cNvSpPr/>
          <p:nvPr/>
        </p:nvSpPr>
        <p:spPr>
          <a:xfrm rot="16200000">
            <a:off x="9546529" y="4204718"/>
            <a:ext cx="690588" cy="334357"/>
          </a:xfrm>
          <a:prstGeom prst="downArrow">
            <a:avLst>
              <a:gd name="adj1" fmla="val 58784"/>
              <a:gd name="adj2" fmla="val 56835"/>
            </a:avLst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0" name="Rectangle 99"/>
          <p:cNvSpPr/>
          <p:nvPr/>
        </p:nvSpPr>
        <p:spPr>
          <a:xfrm>
            <a:off x="10188972" y="3347858"/>
            <a:ext cx="1615670" cy="1828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1" name="Rectangle 100"/>
          <p:cNvSpPr/>
          <p:nvPr/>
        </p:nvSpPr>
        <p:spPr>
          <a:xfrm>
            <a:off x="10242509" y="4277137"/>
            <a:ext cx="531851" cy="16755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ITEM2</a:t>
            </a:r>
            <a:endParaRPr lang="en-US" sz="1000" b="1" dirty="0"/>
          </a:p>
        </p:txBody>
      </p:sp>
      <p:sp>
        <p:nvSpPr>
          <p:cNvPr id="103" name="Rectangle 102"/>
          <p:cNvSpPr/>
          <p:nvPr/>
        </p:nvSpPr>
        <p:spPr>
          <a:xfrm>
            <a:off x="10829006" y="3507197"/>
            <a:ext cx="232041" cy="2251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/>
              <a:t>U</a:t>
            </a:r>
            <a:endParaRPr lang="en-US" sz="900" b="1" i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10774360" y="4182372"/>
            <a:ext cx="1121872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b="1" dirty="0" smtClean="0"/>
              <a:t>…………...</a:t>
            </a:r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10968913" y="4245130"/>
            <a:ext cx="560760" cy="21328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/>
              <a:t>USER N</a:t>
            </a:r>
            <a:endParaRPr lang="en-US" sz="900" b="1" i="1" dirty="0"/>
          </a:p>
        </p:txBody>
      </p:sp>
      <p:sp>
        <p:nvSpPr>
          <p:cNvPr id="106" name="Rectangle 105"/>
          <p:cNvSpPr/>
          <p:nvPr/>
        </p:nvSpPr>
        <p:spPr>
          <a:xfrm>
            <a:off x="11143789" y="3513556"/>
            <a:ext cx="232041" cy="2251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/>
              <a:t>U</a:t>
            </a:r>
            <a:endParaRPr lang="en-US" sz="900" b="1" i="1" dirty="0"/>
          </a:p>
        </p:txBody>
      </p:sp>
      <p:sp>
        <p:nvSpPr>
          <p:cNvPr id="107" name="Rectangle 106"/>
          <p:cNvSpPr/>
          <p:nvPr/>
        </p:nvSpPr>
        <p:spPr>
          <a:xfrm>
            <a:off x="11457424" y="3510545"/>
            <a:ext cx="232041" cy="2251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/>
              <a:t>U</a:t>
            </a:r>
            <a:endParaRPr lang="en-US" sz="900" b="1" i="1" dirty="0"/>
          </a:p>
        </p:txBody>
      </p:sp>
      <p:sp>
        <p:nvSpPr>
          <p:cNvPr id="108" name="Rectangle 107"/>
          <p:cNvSpPr/>
          <p:nvPr/>
        </p:nvSpPr>
        <p:spPr>
          <a:xfrm>
            <a:off x="10852892" y="4830236"/>
            <a:ext cx="232041" cy="2251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/>
              <a:t>U</a:t>
            </a:r>
            <a:endParaRPr lang="en-US" sz="900" b="1" i="1" dirty="0"/>
          </a:p>
        </p:txBody>
      </p:sp>
      <p:sp>
        <p:nvSpPr>
          <p:cNvPr id="109" name="Rectangle 108"/>
          <p:cNvSpPr/>
          <p:nvPr/>
        </p:nvSpPr>
        <p:spPr>
          <a:xfrm>
            <a:off x="11167675" y="4836595"/>
            <a:ext cx="232041" cy="2251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/>
              <a:t>U</a:t>
            </a:r>
            <a:endParaRPr lang="en-US" sz="900" b="1" i="1" dirty="0"/>
          </a:p>
        </p:txBody>
      </p:sp>
      <p:sp>
        <p:nvSpPr>
          <p:cNvPr id="110" name="Rectangle 109"/>
          <p:cNvSpPr/>
          <p:nvPr/>
        </p:nvSpPr>
        <p:spPr>
          <a:xfrm>
            <a:off x="11481310" y="4833584"/>
            <a:ext cx="232041" cy="2251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/>
              <a:t>U</a:t>
            </a:r>
            <a:endParaRPr lang="en-US" sz="900" b="1" i="1" dirty="0"/>
          </a:p>
        </p:txBody>
      </p:sp>
      <p:sp>
        <p:nvSpPr>
          <p:cNvPr id="114" name="Rectangle 113"/>
          <p:cNvSpPr/>
          <p:nvPr/>
        </p:nvSpPr>
        <p:spPr>
          <a:xfrm>
            <a:off x="10264567" y="4888633"/>
            <a:ext cx="466687" cy="1402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ITEM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10271811" y="3556036"/>
            <a:ext cx="466687" cy="1402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ITEM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0671158" y="3570997"/>
            <a:ext cx="61908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. . .</a:t>
            </a:r>
          </a:p>
          <a:p>
            <a:pPr>
              <a:lnSpc>
                <a:spcPts val="1600"/>
              </a:lnSpc>
            </a:pPr>
            <a:r>
              <a:rPr lang="en-US" sz="2400" b="1" dirty="0"/>
              <a:t>. . .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097710" y="3734742"/>
            <a:ext cx="61908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. . .</a:t>
            </a:r>
          </a:p>
          <a:p>
            <a:pPr>
              <a:lnSpc>
                <a:spcPts val="1600"/>
              </a:lnSpc>
            </a:pPr>
            <a:r>
              <a:rPr lang="en-US" sz="2400" b="1" dirty="0"/>
              <a:t>. . 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711922" y="4524418"/>
            <a:ext cx="619087" cy="327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2400" b="1" dirty="0" smtClean="0"/>
              <a:t>. </a:t>
            </a:r>
            <a:r>
              <a:rPr lang="en-US" sz="2400" b="1" dirty="0"/>
              <a:t>. .</a:t>
            </a:r>
          </a:p>
        </p:txBody>
      </p:sp>
      <p:sp>
        <p:nvSpPr>
          <p:cNvPr id="127" name="Marcador de fecha 3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</p:spPr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12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686187" y="6459789"/>
            <a:ext cx="4822804" cy="365125"/>
          </a:xfrm>
        </p:spPr>
        <p:txBody>
          <a:bodyPr/>
          <a:lstStyle/>
          <a:p>
            <a:r>
              <a:rPr lang="en-US" sz="1100" b="1"/>
              <a:t>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255358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E1B-9305-3540-8402-EA68D267FFE0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556473" y="189906"/>
            <a:ext cx="1222969" cy="815312"/>
            <a:chOff x="9073611" y="3163086"/>
            <a:chExt cx="1222969" cy="815312"/>
          </a:xfrm>
        </p:grpSpPr>
        <p:sp>
          <p:nvSpPr>
            <p:cNvPr id="8" name="Rounded Rectangle 7"/>
            <p:cNvSpPr/>
            <p:nvPr/>
          </p:nvSpPr>
          <p:spPr>
            <a:xfrm>
              <a:off x="9073611" y="3163086"/>
              <a:ext cx="1222969" cy="81531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9097491" y="3186966"/>
              <a:ext cx="1175209" cy="7675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/>
                <a:t>Interactions Based Classifier/Regression</a:t>
              </a:r>
            </a:p>
          </p:txBody>
        </p:sp>
      </p:grp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371682"/>
              </p:ext>
            </p:extLst>
          </p:nvPr>
        </p:nvGraphicFramePr>
        <p:xfrm>
          <a:off x="3824937" y="3023285"/>
          <a:ext cx="753534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890"/>
                <a:gridCol w="1041367"/>
                <a:gridCol w="1235868"/>
                <a:gridCol w="1250157"/>
                <a:gridCol w="1496170"/>
                <a:gridCol w="1255890"/>
              </a:tblGrid>
              <a:tr h="493706">
                <a:tc>
                  <a:txBody>
                    <a:bodyPr/>
                    <a:lstStyle/>
                    <a:p>
                      <a:r>
                        <a:rPr lang="en-GB" sz="1400" dirty="0" err="1" smtClean="0"/>
                        <a:t>User_id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/>
                        <a:t>Item_id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/>
                        <a:t>Features_user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/>
                        <a:t>Features_item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err="1" smtClean="0"/>
                        <a:t>Interaction_type</a:t>
                      </a:r>
                      <a:endParaRPr lang="en-GB" sz="1400" dirty="0" smtClean="0"/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at</a:t>
                      </a:r>
                      <a:endParaRPr lang="en-GB" sz="1400" dirty="0"/>
                    </a:p>
                  </a:txBody>
                  <a:tcPr/>
                </a:tc>
              </a:tr>
              <a:tr h="286036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100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400" dirty="0" smtClean="0"/>
                        <a:t>…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400" dirty="0" smtClean="0"/>
                        <a:t>…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1/1/2017</a:t>
                      </a:r>
                      <a:endParaRPr lang="en-GB" sz="1400" dirty="0"/>
                    </a:p>
                  </a:txBody>
                  <a:tcPr/>
                </a:tc>
              </a:tr>
              <a:tr h="286036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101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400" dirty="0" smtClean="0"/>
                        <a:t>…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400" dirty="0" smtClean="0"/>
                        <a:t>…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1/1/2017</a:t>
                      </a:r>
                      <a:endParaRPr lang="en-GB" sz="1400" dirty="0"/>
                    </a:p>
                  </a:txBody>
                  <a:tcPr/>
                </a:tc>
              </a:tr>
              <a:tr h="286036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100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400" dirty="0" smtClean="0"/>
                        <a:t>…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400" dirty="0" smtClean="0"/>
                        <a:t>…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1/1/2017</a:t>
                      </a:r>
                      <a:endParaRPr lang="en-GB" sz="1400" dirty="0"/>
                    </a:p>
                  </a:txBody>
                  <a:tcPr/>
                </a:tc>
              </a:tr>
              <a:tr h="286036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100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400" dirty="0" smtClean="0"/>
                        <a:t>…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400" dirty="0" smtClean="0"/>
                        <a:t>…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5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2/1/2017</a:t>
                      </a:r>
                      <a:endParaRPr lang="en-GB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291425" y="3051861"/>
            <a:ext cx="2944694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For each pair (</a:t>
            </a:r>
            <a:r>
              <a:rPr lang="en-GB" b="1" dirty="0" err="1" smtClean="0"/>
              <a:t>user_i</a:t>
            </a:r>
            <a:r>
              <a:rPr lang="en-GB" b="1" dirty="0" smtClean="0"/>
              <a:t>, </a:t>
            </a:r>
            <a:r>
              <a:rPr lang="en-GB" b="1" dirty="0" err="1" smtClean="0"/>
              <a:t>item_j</a:t>
            </a:r>
            <a:r>
              <a:rPr lang="en-GB" b="1" dirty="0" smtClean="0"/>
              <a:t>)</a:t>
            </a:r>
          </a:p>
          <a:p>
            <a:endParaRPr lang="en-GB" b="1" dirty="0"/>
          </a:p>
          <a:p>
            <a:endParaRPr lang="en-GB" b="1" dirty="0" smtClean="0"/>
          </a:p>
          <a:p>
            <a:endParaRPr lang="en-GB" b="1" dirty="0"/>
          </a:p>
          <a:p>
            <a:endParaRPr lang="en-GB" b="1" dirty="0" smtClean="0"/>
          </a:p>
          <a:p>
            <a:endParaRPr lang="en-GB" b="1" dirty="0" smtClean="0"/>
          </a:p>
        </p:txBody>
      </p:sp>
      <p:sp>
        <p:nvSpPr>
          <p:cNvPr id="17" name="CuadroTexto 16"/>
          <p:cNvSpPr txBox="1"/>
          <p:nvPr/>
        </p:nvSpPr>
        <p:spPr>
          <a:xfrm>
            <a:off x="548938" y="5065443"/>
            <a:ext cx="2746369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Pros: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Simple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Intuitive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Similar to baseline</a:t>
            </a:r>
            <a:endParaRPr lang="en-GB" sz="16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7592608" y="5082814"/>
            <a:ext cx="4086226" cy="110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Cons: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Only one interaction used at a time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“Filters” needed to avoid </a:t>
            </a:r>
            <a:r>
              <a:rPr lang="en-GB" sz="1600" dirty="0" err="1" smtClean="0"/>
              <a:t>cartesian</a:t>
            </a:r>
            <a:r>
              <a:rPr lang="en-GB" sz="1600" dirty="0" smtClean="0"/>
              <a:t> product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Seems to capture only interaction patterns</a:t>
            </a:r>
            <a:endParaRPr lang="en-GB" sz="16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6800"/>
          </a:xfrm>
          <a:prstGeom prst="rect">
            <a:avLst/>
          </a:prstGeom>
        </p:spPr>
      </p:pic>
      <p:sp>
        <p:nvSpPr>
          <p:cNvPr id="22" name="Título 1"/>
          <p:cNvSpPr txBox="1">
            <a:spLocks/>
          </p:cNvSpPr>
          <p:nvPr/>
        </p:nvSpPr>
        <p:spPr>
          <a:xfrm>
            <a:off x="822960" y="50799"/>
            <a:ext cx="10332720" cy="10871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200"/>
              </a:lnSpc>
            </a:pPr>
            <a:r>
              <a:rPr lang="ca-ES" sz="4400" b="1" dirty="0" smtClean="0">
                <a:solidFill>
                  <a:schemeClr val="bg1"/>
                </a:solidFill>
              </a:rPr>
              <a:t>Interaction Based Classifier Recommender</a:t>
            </a:r>
            <a:r>
              <a:rPr lang="ca-ES" dirty="0" smtClean="0">
                <a:solidFill>
                  <a:schemeClr val="bg1"/>
                </a:solidFill>
              </a:rPr>
              <a:t/>
            </a:r>
            <a:br>
              <a:rPr lang="ca-ES" dirty="0" smtClean="0">
                <a:solidFill>
                  <a:schemeClr val="bg1"/>
                </a:solidFill>
              </a:rPr>
            </a:br>
            <a:r>
              <a:rPr lang="en-IE" sz="2800" b="1" dirty="0" smtClean="0">
                <a:solidFill>
                  <a:schemeClr val="bg1">
                    <a:lumMod val="95000"/>
                  </a:schemeClr>
                </a:solidFill>
                <a:latin typeface="HPFutura Light" panose="02000504030000020003" pitchFamily="50" charset="0"/>
              </a:rPr>
              <a:t>Solution approaches</a:t>
            </a:r>
            <a:endParaRPr lang="en-US" sz="1600" b="1" dirty="0">
              <a:solidFill>
                <a:schemeClr val="bg1">
                  <a:lumMod val="95000"/>
                </a:schemeClr>
              </a:solidFill>
              <a:latin typeface="HPFutura Light" panose="02000504030000020003" pitchFamily="50" charset="0"/>
            </a:endParaRPr>
          </a:p>
        </p:txBody>
      </p:sp>
      <p:sp>
        <p:nvSpPr>
          <p:cNvPr id="23" name="CuadroTexto 7"/>
          <p:cNvSpPr txBox="1"/>
          <p:nvPr/>
        </p:nvSpPr>
        <p:spPr>
          <a:xfrm>
            <a:off x="548938" y="1405454"/>
            <a:ext cx="11230504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ca-ES" dirty="0" smtClean="0"/>
              <a:t>Recommendation based on classifying every potential target item interaction with target user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ca-ES" dirty="0" smtClean="0"/>
              <a:t>Several approaches</a:t>
            </a:r>
            <a:r>
              <a:rPr lang="ca-ES" sz="1600" dirty="0" smtClean="0"/>
              <a:t>: </a:t>
            </a:r>
          </a:p>
          <a:p>
            <a:pPr marL="742950" lvl="1" indent="-285750">
              <a:spcAft>
                <a:spcPts val="600"/>
              </a:spcAft>
              <a:buFontTx/>
              <a:buChar char="-"/>
            </a:pPr>
            <a:r>
              <a:rPr lang="ca-ES" sz="1600" dirty="0" smtClean="0"/>
              <a:t>One class for every potential pair [item,user] interaction: only-click, bookmarked-replied, only-deleted, recruiter-interested</a:t>
            </a:r>
          </a:p>
          <a:p>
            <a:pPr marL="742950" lvl="1" indent="-285750">
              <a:spcAft>
                <a:spcPts val="600"/>
              </a:spcAft>
              <a:buFontTx/>
              <a:buChar char="-"/>
            </a:pPr>
            <a:r>
              <a:rPr lang="ca-ES" sz="1600" dirty="0" smtClean="0"/>
              <a:t>Binary classification </a:t>
            </a:r>
            <a:r>
              <a:rPr lang="ca-ES" sz="1600" dirty="0"/>
              <a:t>for every potential pair [item,user] interaction </a:t>
            </a:r>
            <a:r>
              <a:rPr lang="ca-ES" sz="1600" dirty="0" smtClean="0"/>
              <a:t>: positive or negative</a:t>
            </a:r>
            <a:endParaRPr lang="ca-ES" sz="1600" dirty="0"/>
          </a:p>
        </p:txBody>
      </p:sp>
      <p:sp>
        <p:nvSpPr>
          <p:cNvPr id="24" name="Down Arrow 23"/>
          <p:cNvSpPr/>
          <p:nvPr/>
        </p:nvSpPr>
        <p:spPr>
          <a:xfrm rot="16200000">
            <a:off x="3135771" y="3824685"/>
            <a:ext cx="690588" cy="306726"/>
          </a:xfrm>
          <a:prstGeom prst="downArrow">
            <a:avLst>
              <a:gd name="adj1" fmla="val 58784"/>
              <a:gd name="adj2" fmla="val 56835"/>
            </a:avLst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/>
          <p:cNvSpPr txBox="1"/>
          <p:nvPr/>
        </p:nvSpPr>
        <p:spPr>
          <a:xfrm>
            <a:off x="527800" y="3496056"/>
            <a:ext cx="1150985" cy="10772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Users</a:t>
            </a:r>
          </a:p>
          <a:p>
            <a:pPr algn="ctr"/>
            <a:endParaRPr lang="en-US" sz="1600" b="1" dirty="0"/>
          </a:p>
          <a:p>
            <a:pPr algn="ctr"/>
            <a:endParaRPr lang="en-US" sz="1600" b="1" dirty="0" smtClean="0"/>
          </a:p>
          <a:p>
            <a:pPr algn="ctr"/>
            <a:endParaRPr lang="en-US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808085" y="3483662"/>
            <a:ext cx="1079194" cy="10772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Items</a:t>
            </a:r>
          </a:p>
          <a:p>
            <a:pPr algn="ctr"/>
            <a:endParaRPr lang="en-US" sz="1600" b="1" dirty="0"/>
          </a:p>
          <a:p>
            <a:pPr algn="ctr"/>
            <a:endParaRPr lang="en-US" sz="1600" b="1" dirty="0" smtClean="0"/>
          </a:p>
          <a:p>
            <a:pPr algn="ctr"/>
            <a:endParaRPr lang="en-US" sz="1600" b="1" dirty="0"/>
          </a:p>
        </p:txBody>
      </p:sp>
      <p:sp>
        <p:nvSpPr>
          <p:cNvPr id="10" name="Cross 9"/>
          <p:cNvSpPr/>
          <p:nvPr/>
        </p:nvSpPr>
        <p:spPr>
          <a:xfrm rot="2605977">
            <a:off x="1541982" y="3887582"/>
            <a:ext cx="352898" cy="364331"/>
          </a:xfrm>
          <a:prstGeom prst="plus">
            <a:avLst>
              <a:gd name="adj" fmla="val 41195"/>
            </a:avLst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Down Arrow 26"/>
          <p:cNvSpPr/>
          <p:nvPr/>
        </p:nvSpPr>
        <p:spPr>
          <a:xfrm>
            <a:off x="5319841" y="4807682"/>
            <a:ext cx="690588" cy="306726"/>
          </a:xfrm>
          <a:prstGeom prst="downArrow">
            <a:avLst>
              <a:gd name="adj1" fmla="val 58784"/>
              <a:gd name="adj2" fmla="val 56835"/>
            </a:avLst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636" y="5362903"/>
            <a:ext cx="1361158" cy="9335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29" name="TextBox 28"/>
          <p:cNvSpPr txBox="1"/>
          <p:nvPr/>
        </p:nvSpPr>
        <p:spPr>
          <a:xfrm>
            <a:off x="4979476" y="5103999"/>
            <a:ext cx="137131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2">
                    <a:lumMod val="50000"/>
                  </a:schemeClr>
                </a:solidFill>
              </a:rPr>
              <a:t>Random Forest</a:t>
            </a:r>
            <a:endParaRPr 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0308431" y="163978"/>
            <a:ext cx="1515539" cy="815312"/>
            <a:chOff x="9073610" y="3163086"/>
            <a:chExt cx="1222969" cy="815312"/>
          </a:xfrm>
        </p:grpSpPr>
        <p:sp>
          <p:nvSpPr>
            <p:cNvPr id="31" name="Rounded Rectangle 30"/>
            <p:cNvSpPr/>
            <p:nvPr/>
          </p:nvSpPr>
          <p:spPr>
            <a:xfrm>
              <a:off x="9073610" y="3163086"/>
              <a:ext cx="1222969" cy="81531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ounded Rectangle 4"/>
            <p:cNvSpPr/>
            <p:nvPr/>
          </p:nvSpPr>
          <p:spPr>
            <a:xfrm>
              <a:off x="9097491" y="3186966"/>
              <a:ext cx="1175209" cy="7675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/>
                <a:t>Interactions Based Classifier/Regression</a:t>
              </a:r>
            </a:p>
          </p:txBody>
        </p:sp>
      </p:grpSp>
      <p:sp>
        <p:nvSpPr>
          <p:cNvPr id="33" name="CuadroTexto 16"/>
          <p:cNvSpPr txBox="1"/>
          <p:nvPr/>
        </p:nvSpPr>
        <p:spPr>
          <a:xfrm>
            <a:off x="527800" y="5065443"/>
            <a:ext cx="2746369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Pros: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Simple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Intuitive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Similar to baseline</a:t>
            </a:r>
            <a:endParaRPr lang="en-GB" sz="1600" dirty="0"/>
          </a:p>
        </p:txBody>
      </p:sp>
      <p:sp>
        <p:nvSpPr>
          <p:cNvPr id="34" name="CuadroTexto 17"/>
          <p:cNvSpPr txBox="1"/>
          <p:nvPr/>
        </p:nvSpPr>
        <p:spPr>
          <a:xfrm>
            <a:off x="7571470" y="5082814"/>
            <a:ext cx="4086226" cy="110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Cons: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Only one interaction used at a time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“Filters” needed to avoid </a:t>
            </a:r>
            <a:r>
              <a:rPr lang="en-GB" sz="1600" dirty="0" err="1" smtClean="0"/>
              <a:t>cartesian</a:t>
            </a:r>
            <a:r>
              <a:rPr lang="en-GB" sz="1600" dirty="0" smtClean="0"/>
              <a:t> product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Seems to capture only interaction patterns</a:t>
            </a:r>
            <a:endParaRPr lang="en-GB" sz="1600" dirty="0"/>
          </a:p>
        </p:txBody>
      </p:sp>
      <p:sp>
        <p:nvSpPr>
          <p:cNvPr id="35" name="Marcador de fecha 3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</p:spPr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3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686187" y="6459789"/>
            <a:ext cx="4822804" cy="365125"/>
          </a:xfrm>
        </p:spPr>
        <p:txBody>
          <a:bodyPr/>
          <a:lstStyle/>
          <a:p>
            <a:r>
              <a:rPr lang="en-US" sz="1100" b="1"/>
              <a:t>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7890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E1B-9305-3540-8402-EA68D267FFE0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556473" y="189906"/>
            <a:ext cx="1222969" cy="815312"/>
            <a:chOff x="9073611" y="3163086"/>
            <a:chExt cx="1222969" cy="815312"/>
          </a:xfrm>
        </p:grpSpPr>
        <p:sp>
          <p:nvSpPr>
            <p:cNvPr id="8" name="Rounded Rectangle 7"/>
            <p:cNvSpPr/>
            <p:nvPr/>
          </p:nvSpPr>
          <p:spPr>
            <a:xfrm>
              <a:off x="9073611" y="3163086"/>
              <a:ext cx="1222969" cy="81531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9097491" y="3186966"/>
              <a:ext cx="1175209" cy="7675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/>
                <a:t>Interactions Based Classifier/Regression</a:t>
              </a:r>
            </a:p>
          </p:txBody>
        </p:sp>
      </p:grp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842379"/>
              </p:ext>
            </p:extLst>
          </p:nvPr>
        </p:nvGraphicFramePr>
        <p:xfrm>
          <a:off x="3965296" y="1732947"/>
          <a:ext cx="753534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890"/>
                <a:gridCol w="1041367"/>
                <a:gridCol w="1235868"/>
                <a:gridCol w="1250157"/>
                <a:gridCol w="1496170"/>
                <a:gridCol w="1255890"/>
              </a:tblGrid>
              <a:tr h="262848"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User_id</a:t>
                      </a:r>
                      <a:endParaRPr lang="en-GB" sz="1200" dirty="0"/>
                    </a:p>
                  </a:txBody>
                  <a:tcPr marL="72000" marR="72000" marT="0" marB="0"/>
                </a:tc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Item_id</a:t>
                      </a:r>
                      <a:endParaRPr lang="en-GB" sz="1200" dirty="0"/>
                    </a:p>
                  </a:txBody>
                  <a:tcPr marL="72000" marR="72000" marT="0" marB="0"/>
                </a:tc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Features_user</a:t>
                      </a:r>
                      <a:endParaRPr lang="en-GB" sz="1200" dirty="0"/>
                    </a:p>
                  </a:txBody>
                  <a:tcPr marL="72000" marR="72000" marT="0" marB="0"/>
                </a:tc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Features_item</a:t>
                      </a:r>
                      <a:endParaRPr lang="en-GB" sz="1200" dirty="0"/>
                    </a:p>
                  </a:txBody>
                  <a:tcPr marL="72000" marR="72000" marT="0" marB="0"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 smtClean="0"/>
                        <a:t>Interaction_type</a:t>
                      </a:r>
                      <a:endParaRPr lang="en-GB" sz="1200" dirty="0" smtClean="0"/>
                    </a:p>
                    <a:p>
                      <a:endParaRPr lang="en-GB" sz="1200" dirty="0"/>
                    </a:p>
                  </a:txBody>
                  <a:tcPr marL="72000" marR="72000" marT="0" marB="0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at</a:t>
                      </a:r>
                      <a:endParaRPr lang="en-GB" sz="1200" dirty="0"/>
                    </a:p>
                  </a:txBody>
                  <a:tcPr marL="72000" marR="72000" marT="0" marB="0"/>
                </a:tc>
              </a:tr>
              <a:tr h="243996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100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200" dirty="0" smtClean="0"/>
                        <a:t>…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200" dirty="0" smtClean="0"/>
                        <a:t>…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1/1/2017</a:t>
                      </a:r>
                      <a:endParaRPr lang="en-GB" sz="1200" dirty="0"/>
                    </a:p>
                  </a:txBody>
                  <a:tcPr/>
                </a:tc>
              </a:tr>
              <a:tr h="243996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101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200" dirty="0" smtClean="0"/>
                        <a:t>…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200" dirty="0" smtClean="0"/>
                        <a:t>…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4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1/1/2017</a:t>
                      </a:r>
                      <a:endParaRPr lang="en-GB" sz="1200" dirty="0"/>
                    </a:p>
                  </a:txBody>
                  <a:tcPr/>
                </a:tc>
              </a:tr>
              <a:tr h="243996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100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200" dirty="0" smtClean="0"/>
                        <a:t>…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200" dirty="0" smtClean="0"/>
                        <a:t>…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1/1/2017</a:t>
                      </a:r>
                      <a:endParaRPr lang="en-GB" sz="1200" dirty="0"/>
                    </a:p>
                  </a:txBody>
                  <a:tcPr/>
                </a:tc>
              </a:tr>
              <a:tr h="243996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100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200" dirty="0" smtClean="0"/>
                        <a:t>…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200" dirty="0" smtClean="0"/>
                        <a:t>…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5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2/1/2017</a:t>
                      </a:r>
                      <a:endParaRPr lang="en-GB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424060" y="1734300"/>
            <a:ext cx="2944694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For each pair (</a:t>
            </a:r>
            <a:r>
              <a:rPr lang="en-GB" b="1" dirty="0" err="1" smtClean="0"/>
              <a:t>user_i</a:t>
            </a:r>
            <a:r>
              <a:rPr lang="en-GB" b="1" dirty="0" smtClean="0"/>
              <a:t>, </a:t>
            </a:r>
            <a:r>
              <a:rPr lang="en-GB" b="1" dirty="0" err="1" smtClean="0"/>
              <a:t>item_j</a:t>
            </a:r>
            <a:r>
              <a:rPr lang="en-GB" b="1" dirty="0" smtClean="0"/>
              <a:t>)</a:t>
            </a:r>
          </a:p>
          <a:p>
            <a:endParaRPr lang="en-GB" b="1" dirty="0"/>
          </a:p>
          <a:p>
            <a:endParaRPr lang="en-GB" b="1" dirty="0" smtClean="0"/>
          </a:p>
          <a:p>
            <a:endParaRPr lang="en-GB" b="1" dirty="0"/>
          </a:p>
          <a:p>
            <a:endParaRPr lang="en-GB" b="1" dirty="0" smtClean="0"/>
          </a:p>
          <a:p>
            <a:endParaRPr lang="en-GB" b="1" dirty="0" smtClean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6800"/>
          </a:xfrm>
          <a:prstGeom prst="rect">
            <a:avLst/>
          </a:prstGeom>
        </p:spPr>
      </p:pic>
      <p:sp>
        <p:nvSpPr>
          <p:cNvPr id="22" name="Título 1"/>
          <p:cNvSpPr txBox="1">
            <a:spLocks/>
          </p:cNvSpPr>
          <p:nvPr/>
        </p:nvSpPr>
        <p:spPr>
          <a:xfrm>
            <a:off x="822960" y="50799"/>
            <a:ext cx="10332720" cy="10871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200"/>
              </a:lnSpc>
            </a:pPr>
            <a:r>
              <a:rPr lang="ca-ES" sz="4400" b="1" dirty="0" smtClean="0">
                <a:solidFill>
                  <a:schemeClr val="bg1"/>
                </a:solidFill>
              </a:rPr>
              <a:t>Interaction Based Regressor Recommender</a:t>
            </a:r>
            <a:r>
              <a:rPr lang="ca-ES" dirty="0" smtClean="0">
                <a:solidFill>
                  <a:schemeClr val="bg1"/>
                </a:solidFill>
              </a:rPr>
              <a:t/>
            </a:r>
            <a:br>
              <a:rPr lang="ca-ES" dirty="0" smtClean="0">
                <a:solidFill>
                  <a:schemeClr val="bg1"/>
                </a:solidFill>
              </a:rPr>
            </a:br>
            <a:r>
              <a:rPr lang="en-IE" sz="2800" b="1" dirty="0" smtClean="0">
                <a:solidFill>
                  <a:schemeClr val="bg1">
                    <a:lumMod val="95000"/>
                  </a:schemeClr>
                </a:solidFill>
                <a:latin typeface="HPFutura Light" panose="02000504030000020003" pitchFamily="50" charset="0"/>
              </a:rPr>
              <a:t>Solution approaches</a:t>
            </a:r>
            <a:endParaRPr lang="en-US" sz="1600" b="1" dirty="0">
              <a:solidFill>
                <a:schemeClr val="bg1">
                  <a:lumMod val="95000"/>
                </a:schemeClr>
              </a:solidFill>
              <a:latin typeface="HPFutura Light" panose="02000504030000020003" pitchFamily="50" charset="0"/>
            </a:endParaRPr>
          </a:p>
        </p:txBody>
      </p:sp>
      <p:sp>
        <p:nvSpPr>
          <p:cNvPr id="23" name="CuadroTexto 7"/>
          <p:cNvSpPr txBox="1"/>
          <p:nvPr/>
        </p:nvSpPr>
        <p:spPr>
          <a:xfrm>
            <a:off x="746447" y="1215261"/>
            <a:ext cx="1123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ca-ES" dirty="0" smtClean="0"/>
              <a:t>Recommendation based on aggregating [item,user] interactions as a “transaction” an assign Recsys Score</a:t>
            </a:r>
          </a:p>
        </p:txBody>
      </p:sp>
      <p:sp>
        <p:nvSpPr>
          <p:cNvPr id="24" name="Down Arrow 23"/>
          <p:cNvSpPr/>
          <p:nvPr/>
        </p:nvSpPr>
        <p:spPr>
          <a:xfrm rot="16200000">
            <a:off x="3268406" y="2507124"/>
            <a:ext cx="690588" cy="306726"/>
          </a:xfrm>
          <a:prstGeom prst="downArrow">
            <a:avLst>
              <a:gd name="adj1" fmla="val 58784"/>
              <a:gd name="adj2" fmla="val 56835"/>
            </a:avLst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/>
          <p:cNvSpPr txBox="1"/>
          <p:nvPr/>
        </p:nvSpPr>
        <p:spPr>
          <a:xfrm>
            <a:off x="660435" y="2178495"/>
            <a:ext cx="1150985" cy="10772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Users</a:t>
            </a:r>
          </a:p>
          <a:p>
            <a:pPr algn="ctr"/>
            <a:endParaRPr lang="en-US" sz="1600" b="1" dirty="0"/>
          </a:p>
          <a:p>
            <a:pPr algn="ctr"/>
            <a:endParaRPr lang="en-US" sz="1600" b="1" dirty="0" smtClean="0"/>
          </a:p>
          <a:p>
            <a:pPr algn="ctr"/>
            <a:endParaRPr lang="en-US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940720" y="2166101"/>
            <a:ext cx="1079194" cy="10772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Items</a:t>
            </a:r>
          </a:p>
          <a:p>
            <a:pPr algn="ctr"/>
            <a:endParaRPr lang="en-US" sz="1600" b="1" dirty="0"/>
          </a:p>
          <a:p>
            <a:pPr algn="ctr"/>
            <a:endParaRPr lang="en-US" sz="1600" b="1" dirty="0" smtClean="0"/>
          </a:p>
          <a:p>
            <a:pPr algn="ctr"/>
            <a:endParaRPr lang="en-US" sz="1600" b="1" dirty="0"/>
          </a:p>
        </p:txBody>
      </p:sp>
      <p:sp>
        <p:nvSpPr>
          <p:cNvPr id="10" name="Cross 9"/>
          <p:cNvSpPr/>
          <p:nvPr/>
        </p:nvSpPr>
        <p:spPr>
          <a:xfrm rot="2605977">
            <a:off x="1674617" y="2570021"/>
            <a:ext cx="352898" cy="364331"/>
          </a:xfrm>
          <a:prstGeom prst="plus">
            <a:avLst>
              <a:gd name="adj" fmla="val 41195"/>
            </a:avLst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Down Arrow 26"/>
          <p:cNvSpPr/>
          <p:nvPr/>
        </p:nvSpPr>
        <p:spPr>
          <a:xfrm>
            <a:off x="7042379" y="3255713"/>
            <a:ext cx="690588" cy="230810"/>
          </a:xfrm>
          <a:prstGeom prst="downArrow">
            <a:avLst>
              <a:gd name="adj1" fmla="val 58784"/>
              <a:gd name="adj2" fmla="val 56835"/>
            </a:avLst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TextBox 28"/>
          <p:cNvSpPr txBox="1"/>
          <p:nvPr/>
        </p:nvSpPr>
        <p:spPr>
          <a:xfrm>
            <a:off x="4733977" y="4627070"/>
            <a:ext cx="137131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2">
                    <a:lumMod val="50000"/>
                  </a:schemeClr>
                </a:solidFill>
              </a:rPr>
              <a:t>Random Forest</a:t>
            </a:r>
            <a:endParaRPr 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0315575" y="163978"/>
            <a:ext cx="1508395" cy="815312"/>
            <a:chOff x="9073611" y="3163086"/>
            <a:chExt cx="1222969" cy="815312"/>
          </a:xfrm>
        </p:grpSpPr>
        <p:sp>
          <p:nvSpPr>
            <p:cNvPr id="31" name="Rounded Rectangle 30"/>
            <p:cNvSpPr/>
            <p:nvPr/>
          </p:nvSpPr>
          <p:spPr>
            <a:xfrm>
              <a:off x="9073611" y="3163086"/>
              <a:ext cx="1222969" cy="81531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ounded Rectangle 4"/>
            <p:cNvSpPr/>
            <p:nvPr/>
          </p:nvSpPr>
          <p:spPr>
            <a:xfrm>
              <a:off x="9097491" y="3186966"/>
              <a:ext cx="1175209" cy="7675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/>
                <a:t>Interactions Based Classifier/Regression</a:t>
              </a:r>
            </a:p>
          </p:txBody>
        </p:sp>
      </p:grpSp>
      <p:graphicFrame>
        <p:nvGraphicFramePr>
          <p:cNvPr id="33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352521"/>
              </p:ext>
            </p:extLst>
          </p:nvPr>
        </p:nvGraphicFramePr>
        <p:xfrm>
          <a:off x="660435" y="3687514"/>
          <a:ext cx="11040535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685"/>
                <a:gridCol w="1003685"/>
                <a:gridCol w="1003685"/>
                <a:gridCol w="1003685"/>
                <a:gridCol w="1003685"/>
                <a:gridCol w="1003685"/>
                <a:gridCol w="1003685"/>
                <a:gridCol w="1003685"/>
                <a:gridCol w="1003685"/>
                <a:gridCol w="1003685"/>
                <a:gridCol w="1003685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User_id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Item_id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Features</a:t>
                      </a:r>
                      <a:r>
                        <a:rPr lang="en-GB" sz="1200" baseline="0" dirty="0" smtClean="0"/>
                        <a:t> user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Features item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4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5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label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100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+5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101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200" dirty="0" smtClean="0"/>
                        <a:t>…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200" dirty="0" smtClean="0"/>
                        <a:t>…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-10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100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200" dirty="0" smtClean="0"/>
                        <a:t>…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200" dirty="0" smtClean="0"/>
                        <a:t>…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5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+21</a:t>
                      </a:r>
                      <a:endParaRPr lang="en-GB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Elipse 15"/>
          <p:cNvSpPr/>
          <p:nvPr/>
        </p:nvSpPr>
        <p:spPr>
          <a:xfrm>
            <a:off x="10514782" y="3656160"/>
            <a:ext cx="982133" cy="1630334"/>
          </a:xfrm>
          <a:prstGeom prst="ellipse">
            <a:avLst/>
          </a:prstGeom>
          <a:noFill/>
          <a:ln w="2540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ángulo 16"/>
          <p:cNvSpPr/>
          <p:nvPr/>
        </p:nvSpPr>
        <p:spPr>
          <a:xfrm>
            <a:off x="483710" y="3588204"/>
            <a:ext cx="4250267" cy="18005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870" y="5730666"/>
            <a:ext cx="1361158" cy="9335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37" name="TextBox 36"/>
          <p:cNvSpPr txBox="1"/>
          <p:nvPr/>
        </p:nvSpPr>
        <p:spPr>
          <a:xfrm>
            <a:off x="8973710" y="5259625"/>
            <a:ext cx="1371318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2">
                    <a:lumMod val="50000"/>
                  </a:schemeClr>
                </a:solidFill>
              </a:rPr>
              <a:t>XGB Boosted Tree </a:t>
            </a:r>
            <a:r>
              <a:rPr lang="en-US" sz="1200" b="1" dirty="0" err="1" smtClean="0">
                <a:solidFill>
                  <a:schemeClr val="accent2">
                    <a:lumMod val="50000"/>
                  </a:schemeClr>
                </a:solidFill>
              </a:rPr>
              <a:t>Regressor</a:t>
            </a:r>
            <a:endParaRPr 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CuadroTexto 16"/>
          <p:cNvSpPr txBox="1"/>
          <p:nvPr/>
        </p:nvSpPr>
        <p:spPr>
          <a:xfrm>
            <a:off x="715571" y="5488097"/>
            <a:ext cx="2746369" cy="61555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Pros: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Aligned with Score function</a:t>
            </a:r>
          </a:p>
        </p:txBody>
      </p:sp>
      <p:sp>
        <p:nvSpPr>
          <p:cNvPr id="39" name="CuadroTexto 17"/>
          <p:cNvSpPr txBox="1"/>
          <p:nvPr/>
        </p:nvSpPr>
        <p:spPr>
          <a:xfrm>
            <a:off x="4446124" y="5458225"/>
            <a:ext cx="4086226" cy="6155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Cons: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/>
              <a:t>Same as previous</a:t>
            </a:r>
          </a:p>
        </p:txBody>
      </p:sp>
      <p:sp>
        <p:nvSpPr>
          <p:cNvPr id="40" name="Marcador de fecha 3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</p:spPr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4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686187" y="6459789"/>
            <a:ext cx="4822804" cy="365125"/>
          </a:xfrm>
        </p:spPr>
        <p:txBody>
          <a:bodyPr/>
          <a:lstStyle/>
          <a:p>
            <a:r>
              <a:rPr lang="en-US" sz="1100" b="1"/>
              <a:t>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35750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900462" y="6459788"/>
            <a:ext cx="1312025" cy="365125"/>
          </a:xfrm>
        </p:spPr>
        <p:txBody>
          <a:bodyPr/>
          <a:lstStyle/>
          <a:p>
            <a:fld id="{05899E1B-9305-3540-8402-EA68D267FFE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6800"/>
          </a:xfrm>
          <a:prstGeom prst="rect">
            <a:avLst/>
          </a:prstGeom>
        </p:spPr>
      </p:pic>
      <p:sp>
        <p:nvSpPr>
          <p:cNvPr id="82" name="Título 1"/>
          <p:cNvSpPr>
            <a:spLocks noGrp="1"/>
          </p:cNvSpPr>
          <p:nvPr>
            <p:ph type="title"/>
          </p:nvPr>
        </p:nvSpPr>
        <p:spPr>
          <a:xfrm>
            <a:off x="822960" y="29370"/>
            <a:ext cx="10332720" cy="1087119"/>
          </a:xfrm>
        </p:spPr>
        <p:txBody>
          <a:bodyPr>
            <a:normAutofit/>
          </a:bodyPr>
          <a:lstStyle/>
          <a:p>
            <a:pPr>
              <a:lnSpc>
                <a:spcPts val="3000"/>
              </a:lnSpc>
            </a:pPr>
            <a:r>
              <a:rPr lang="ca-ES" sz="4400" b="1" dirty="0" smtClean="0">
                <a:solidFill>
                  <a:schemeClr val="bg1"/>
                </a:solidFill>
              </a:rPr>
              <a:t>Ensemble </a:t>
            </a:r>
            <a:br>
              <a:rPr lang="ca-ES" sz="4400" b="1" dirty="0" smtClean="0">
                <a:solidFill>
                  <a:schemeClr val="bg1"/>
                </a:solidFill>
              </a:rPr>
            </a:br>
            <a:r>
              <a:rPr lang="en-IE" sz="2800" b="1" dirty="0" smtClean="0">
                <a:solidFill>
                  <a:schemeClr val="bg1">
                    <a:lumMod val="95000"/>
                  </a:schemeClr>
                </a:solidFill>
                <a:latin typeface="HPFutura Light" panose="02000504030000020003" pitchFamily="50" charset="0"/>
              </a:rPr>
              <a:t>Solution approach</a:t>
            </a:r>
            <a:endParaRPr lang="en-US" sz="1600" b="1" dirty="0">
              <a:solidFill>
                <a:schemeClr val="bg1">
                  <a:lumMod val="95000"/>
                </a:schemeClr>
              </a:solidFill>
              <a:latin typeface="HPFutura Light" panose="02000504030000020003" pitchFamily="50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0416201" y="141786"/>
            <a:ext cx="1389913" cy="815312"/>
            <a:chOff x="5043719" y="3163086"/>
            <a:chExt cx="1222969" cy="815312"/>
          </a:xfrm>
        </p:grpSpPr>
        <p:sp>
          <p:nvSpPr>
            <p:cNvPr id="52" name="Rounded Rectangle 51"/>
            <p:cNvSpPr/>
            <p:nvPr/>
          </p:nvSpPr>
          <p:spPr>
            <a:xfrm>
              <a:off x="5043719" y="3163086"/>
              <a:ext cx="1222969" cy="81531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Rounded Rectangle 4"/>
            <p:cNvSpPr/>
            <p:nvPr/>
          </p:nvSpPr>
          <p:spPr>
            <a:xfrm>
              <a:off x="5067599" y="3186966"/>
              <a:ext cx="1175209" cy="7675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 smtClean="0"/>
                <a:t>Ensemble</a:t>
              </a:r>
            </a:p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 smtClean="0"/>
                <a:t>%-based</a:t>
              </a:r>
              <a:endParaRPr lang="en-US" sz="1400" b="1" dirty="0"/>
            </a:p>
          </p:txBody>
        </p:sp>
      </p:grpSp>
      <p:sp>
        <p:nvSpPr>
          <p:cNvPr id="2" name="AutoShape 2" descr="Resultado de imagen de function icon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</p:spPr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9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686187" y="6459789"/>
            <a:ext cx="4822804" cy="365125"/>
          </a:xfrm>
        </p:spPr>
        <p:txBody>
          <a:bodyPr/>
          <a:lstStyle/>
          <a:p>
            <a:r>
              <a:rPr lang="en-US" sz="1100" b="1"/>
              <a:t>CAPSTONE PROJECT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2333418" y="2299002"/>
            <a:ext cx="1825806" cy="815312"/>
            <a:chOff x="5043719" y="3163086"/>
            <a:chExt cx="1222969" cy="815312"/>
          </a:xfrm>
        </p:grpSpPr>
        <p:sp>
          <p:nvSpPr>
            <p:cNvPr id="111" name="Rounded Rectangle 110"/>
            <p:cNvSpPr/>
            <p:nvPr/>
          </p:nvSpPr>
          <p:spPr>
            <a:xfrm>
              <a:off x="5043719" y="3163086"/>
              <a:ext cx="1222969" cy="815312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Rounded Rectangle 4"/>
            <p:cNvSpPr/>
            <p:nvPr/>
          </p:nvSpPr>
          <p:spPr>
            <a:xfrm>
              <a:off x="5067599" y="3186966"/>
              <a:ext cx="1175209" cy="7675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 smtClean="0"/>
                <a:t>Ensemble</a:t>
              </a:r>
            </a:p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 smtClean="0"/>
                <a:t>%-based</a:t>
              </a:r>
              <a:endParaRPr lang="en-US" b="1" dirty="0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982979" y="4161466"/>
            <a:ext cx="1990829" cy="815312"/>
            <a:chOff x="9073610" y="3163086"/>
            <a:chExt cx="1222969" cy="815312"/>
          </a:xfrm>
        </p:grpSpPr>
        <p:sp>
          <p:nvSpPr>
            <p:cNvPr id="118" name="Rounded Rectangle 117"/>
            <p:cNvSpPr/>
            <p:nvPr/>
          </p:nvSpPr>
          <p:spPr>
            <a:xfrm>
              <a:off x="9073610" y="3163086"/>
              <a:ext cx="1222969" cy="815312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Rounded Rectangle 4"/>
            <p:cNvSpPr/>
            <p:nvPr/>
          </p:nvSpPr>
          <p:spPr>
            <a:xfrm>
              <a:off x="9097491" y="3186966"/>
              <a:ext cx="1175209" cy="7675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/>
                <a:t>Interactions Based Classifier/Regression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3610402" y="4151501"/>
            <a:ext cx="1947438" cy="815312"/>
            <a:chOff x="5043719" y="3163086"/>
            <a:chExt cx="1222969" cy="815312"/>
          </a:xfrm>
        </p:grpSpPr>
        <p:sp>
          <p:nvSpPr>
            <p:cNvPr id="121" name="Rounded Rectangle 120"/>
            <p:cNvSpPr/>
            <p:nvPr/>
          </p:nvSpPr>
          <p:spPr>
            <a:xfrm>
              <a:off x="5043719" y="3163086"/>
              <a:ext cx="1222969" cy="815312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Rounded Rectangle 4"/>
            <p:cNvSpPr/>
            <p:nvPr/>
          </p:nvSpPr>
          <p:spPr>
            <a:xfrm>
              <a:off x="5067599" y="3186966"/>
              <a:ext cx="1175209" cy="7675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Content Based Recommender</a:t>
              </a:r>
            </a:p>
          </p:txBody>
        </p:sp>
      </p:grpSp>
      <p:sp>
        <p:nvSpPr>
          <p:cNvPr id="123" name="Down Arrow 122"/>
          <p:cNvSpPr/>
          <p:nvPr/>
        </p:nvSpPr>
        <p:spPr>
          <a:xfrm rot="13119601">
            <a:off x="2231567" y="3338896"/>
            <a:ext cx="579983" cy="648045"/>
          </a:xfrm>
          <a:prstGeom prst="downArrow">
            <a:avLst>
              <a:gd name="adj1" fmla="val 58784"/>
              <a:gd name="adj2" fmla="val 56835"/>
            </a:avLst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4" name="Down Arrow 123"/>
          <p:cNvSpPr/>
          <p:nvPr/>
        </p:nvSpPr>
        <p:spPr>
          <a:xfrm rot="8469234">
            <a:off x="3678063" y="3341344"/>
            <a:ext cx="579983" cy="648045"/>
          </a:xfrm>
          <a:prstGeom prst="downArrow">
            <a:avLst>
              <a:gd name="adj1" fmla="val 58784"/>
              <a:gd name="adj2" fmla="val 56835"/>
            </a:avLst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5" name="CuadroTexto 7"/>
          <p:cNvSpPr txBox="1"/>
          <p:nvPr/>
        </p:nvSpPr>
        <p:spPr>
          <a:xfrm>
            <a:off x="6372224" y="1821656"/>
            <a:ext cx="540674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ca-ES" dirty="0" smtClean="0"/>
              <a:t>Different approaches capture different patterns</a:t>
            </a:r>
          </a:p>
          <a:p>
            <a:pPr lvl="1">
              <a:spcAft>
                <a:spcPts val="600"/>
              </a:spcAft>
            </a:pPr>
            <a:r>
              <a:rPr lang="ca-ES" b="1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Joining 2 solutions reach 76,01% of potential</a:t>
            </a:r>
            <a:endParaRPr lang="ca-ES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ca-ES" dirty="0" smtClean="0"/>
              <a:t>XGB Regressor focus more on user-item-interactions patterns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ca-ES" dirty="0" smtClean="0"/>
              <a:t>CB seems to complement with more specific user interests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ca-ES" dirty="0" smtClean="0"/>
              <a:t>Most single solutions leave out job items or failed to reach the 100 limit </a:t>
            </a:r>
            <a:endParaRPr lang="ca-ES" dirty="0"/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ca-ES" dirty="0" smtClean="0"/>
              <a:t>Empirical &amp; Recsys score formula promotes to fill the 100 user allocations</a:t>
            </a:r>
            <a:endParaRPr lang="ca-ES" dirty="0"/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ca-ES" dirty="0" smtClean="0"/>
              <a:t>More solutions can be optionally used to full coverage of items &amp; 100 user per items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368269" y="3644065"/>
            <a:ext cx="634472" cy="2881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 dirty="0" smtClean="0"/>
              <a:t>13438</a:t>
            </a:r>
            <a:endParaRPr lang="en-US" sz="1400" b="1" dirty="0"/>
          </a:p>
        </p:txBody>
      </p:sp>
      <p:sp>
        <p:nvSpPr>
          <p:cNvPr id="127" name="TextBox 126"/>
          <p:cNvSpPr txBox="1"/>
          <p:nvPr/>
        </p:nvSpPr>
        <p:spPr>
          <a:xfrm>
            <a:off x="4528949" y="3644064"/>
            <a:ext cx="634472" cy="2881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 dirty="0" smtClean="0"/>
              <a:t>14227</a:t>
            </a:r>
            <a:endParaRPr lang="en-US" sz="1400" b="1" dirty="0"/>
          </a:p>
        </p:txBody>
      </p:sp>
      <p:sp>
        <p:nvSpPr>
          <p:cNvPr id="128" name="TextBox 127"/>
          <p:cNvSpPr txBox="1"/>
          <p:nvPr/>
        </p:nvSpPr>
        <p:spPr>
          <a:xfrm>
            <a:off x="2929085" y="1821656"/>
            <a:ext cx="634472" cy="2881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400" b="1" dirty="0" smtClean="0"/>
              <a:t>21041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0759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900462" y="6459788"/>
            <a:ext cx="1312025" cy="365125"/>
          </a:xfrm>
        </p:spPr>
        <p:txBody>
          <a:bodyPr/>
          <a:lstStyle/>
          <a:p>
            <a:fld id="{05899E1B-9305-3540-8402-EA68D267FFE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78706"/>
          </a:xfrm>
          <a:prstGeom prst="rect">
            <a:avLst/>
          </a:prstGeom>
        </p:spPr>
      </p:pic>
      <p:sp>
        <p:nvSpPr>
          <p:cNvPr id="2" name="AutoShape 2" descr="Resultado de imagen de function icon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412" y="1316308"/>
            <a:ext cx="5168304" cy="21654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288" y="3717596"/>
            <a:ext cx="5200916" cy="914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86" y="4985516"/>
            <a:ext cx="5254030" cy="1110077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6145412" y="4011804"/>
            <a:ext cx="5388942" cy="2876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/>
          <p:cNvSpPr/>
          <p:nvPr/>
        </p:nvSpPr>
        <p:spPr>
          <a:xfrm>
            <a:off x="5925309" y="1130777"/>
            <a:ext cx="5874107" cy="5155332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softEdge rad="3175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arcador de fecha 3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</p:spPr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2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686187" y="6459789"/>
            <a:ext cx="4822804" cy="365125"/>
          </a:xfrm>
        </p:spPr>
        <p:txBody>
          <a:bodyPr/>
          <a:lstStyle/>
          <a:p>
            <a:r>
              <a:rPr lang="en-US" sz="1100" b="1"/>
              <a:t>CAPSTONE PROJECT</a:t>
            </a:r>
          </a:p>
        </p:txBody>
      </p:sp>
      <p:graphicFrame>
        <p:nvGraphicFramePr>
          <p:cNvPr id="22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061106"/>
              </p:ext>
            </p:extLst>
          </p:nvPr>
        </p:nvGraphicFramePr>
        <p:xfrm>
          <a:off x="564356" y="1470169"/>
          <a:ext cx="4686301" cy="3459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230"/>
                <a:gridCol w="1031071"/>
              </a:tblGrid>
              <a:tr h="380492">
                <a:tc>
                  <a:txBody>
                    <a:bodyPr/>
                    <a:lstStyle/>
                    <a:p>
                      <a:r>
                        <a:rPr lang="ca-ES" sz="1600" dirty="0" smtClean="0"/>
                        <a:t>Solution</a:t>
                      </a:r>
                      <a:endParaRPr lang="ca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600" dirty="0" smtClean="0"/>
                        <a:t>Score</a:t>
                      </a:r>
                      <a:endParaRPr lang="ca-ES" sz="1600" dirty="0"/>
                    </a:p>
                  </a:txBody>
                  <a:tcPr/>
                </a:tc>
              </a:tr>
              <a:tr h="380492">
                <a:tc>
                  <a:txBody>
                    <a:bodyPr/>
                    <a:lstStyle/>
                    <a:p>
                      <a:r>
                        <a:rPr lang="ca-ES" sz="1400" dirty="0" smtClean="0"/>
                        <a:t>Naive</a:t>
                      </a:r>
                      <a:r>
                        <a:rPr lang="ca-ES" sz="1400" baseline="0" dirty="0" smtClean="0"/>
                        <a:t> top-50 matching users</a:t>
                      </a:r>
                      <a:endParaRPr lang="ca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 1.287</a:t>
                      </a:r>
                      <a:endParaRPr lang="ca-ES" sz="1600" dirty="0"/>
                    </a:p>
                  </a:txBody>
                  <a:tcPr/>
                </a:tc>
              </a:tr>
              <a:tr h="380492">
                <a:tc>
                  <a:txBody>
                    <a:bodyPr/>
                    <a:lstStyle/>
                    <a:p>
                      <a:r>
                        <a:rPr lang="ca-ES" sz="1400" b="1" dirty="0" smtClean="0"/>
                        <a:t>Recsys</a:t>
                      </a:r>
                      <a:r>
                        <a:rPr lang="ca-ES" sz="1400" b="1" baseline="0" dirty="0" smtClean="0"/>
                        <a:t> baseline (XGB positive/negative/ no 0’s)</a:t>
                      </a:r>
                      <a:endParaRPr lang="ca-E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/>
                        <a:t>10.004</a:t>
                      </a:r>
                      <a:endParaRPr lang="ca-ES" sz="1600" b="1" dirty="0"/>
                    </a:p>
                  </a:txBody>
                  <a:tcPr/>
                </a:tc>
              </a:tr>
              <a:tr h="380492">
                <a:tc>
                  <a:txBody>
                    <a:bodyPr/>
                    <a:lstStyle/>
                    <a:p>
                      <a:r>
                        <a:rPr lang="ca-ES" sz="1400" dirty="0" smtClean="0"/>
                        <a:t>Classifier</a:t>
                      </a:r>
                      <a:r>
                        <a:rPr lang="ca-ES" sz="1400" baseline="0" dirty="0" smtClean="0"/>
                        <a:t> RF positive/negative no-0’s</a:t>
                      </a:r>
                      <a:endParaRPr lang="ca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600" dirty="0" smtClean="0"/>
                        <a:t>11.401</a:t>
                      </a:r>
                      <a:endParaRPr lang="ca-ES" sz="1600" dirty="0"/>
                    </a:p>
                  </a:txBody>
                  <a:tcPr/>
                </a:tc>
              </a:tr>
              <a:tr h="38049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dirty="0" smtClean="0"/>
                        <a:t>XGB</a:t>
                      </a:r>
                      <a:r>
                        <a:rPr lang="ca-ES" sz="1400" baseline="0" dirty="0" smtClean="0"/>
                        <a:t> Regressor Recsys Score no-0’s</a:t>
                      </a:r>
                      <a:endParaRPr lang="ca-E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600" dirty="0" smtClean="0"/>
                        <a:t>12.113</a:t>
                      </a:r>
                      <a:endParaRPr lang="ca-ES" sz="1600" dirty="0"/>
                    </a:p>
                  </a:txBody>
                  <a:tcPr/>
                </a:tc>
              </a:tr>
              <a:tr h="38049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dirty="0" smtClean="0"/>
                        <a:t>XGB</a:t>
                      </a:r>
                      <a:r>
                        <a:rPr lang="ca-ES" sz="1400" baseline="0" dirty="0" smtClean="0"/>
                        <a:t> Regressor Recsys Score with 0’s</a:t>
                      </a:r>
                      <a:endParaRPr lang="ca-E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600" dirty="0" smtClean="0"/>
                        <a:t>13.438</a:t>
                      </a:r>
                      <a:endParaRPr lang="ca-ES" sz="1600" dirty="0"/>
                    </a:p>
                  </a:txBody>
                  <a:tcPr/>
                </a:tc>
              </a:tr>
              <a:tr h="380492">
                <a:tc>
                  <a:txBody>
                    <a:bodyPr/>
                    <a:lstStyle/>
                    <a:p>
                      <a:r>
                        <a:rPr lang="ca-ES" sz="1400" dirty="0" smtClean="0"/>
                        <a:t>CB</a:t>
                      </a:r>
                      <a:r>
                        <a:rPr lang="ca-ES" sz="1400" baseline="0" dirty="0" smtClean="0"/>
                        <a:t> Recommeder 150-LDA + weights</a:t>
                      </a:r>
                      <a:endParaRPr lang="ca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600" dirty="0" smtClean="0"/>
                        <a:t>11.816</a:t>
                      </a:r>
                      <a:endParaRPr lang="ca-ES" sz="1600" dirty="0"/>
                    </a:p>
                  </a:txBody>
                  <a:tcPr/>
                </a:tc>
              </a:tr>
              <a:tr h="380492">
                <a:tc>
                  <a:txBody>
                    <a:bodyPr/>
                    <a:lstStyle/>
                    <a:p>
                      <a:r>
                        <a:rPr lang="ca-ES" sz="1400" dirty="0" smtClean="0"/>
                        <a:t>CB</a:t>
                      </a:r>
                      <a:r>
                        <a:rPr lang="ca-ES" sz="1400" baseline="0" dirty="0" smtClean="0"/>
                        <a:t> Recommender 300-LDA + Last activity</a:t>
                      </a:r>
                      <a:endParaRPr lang="ca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600" dirty="0" smtClean="0"/>
                        <a:t>14.227</a:t>
                      </a:r>
                      <a:endParaRPr lang="ca-ES" sz="1600" dirty="0"/>
                    </a:p>
                  </a:txBody>
                  <a:tcPr/>
                </a:tc>
              </a:tr>
              <a:tr h="415082">
                <a:tc>
                  <a:txBody>
                    <a:bodyPr/>
                    <a:lstStyle/>
                    <a:p>
                      <a:r>
                        <a:rPr lang="ca-ES" sz="1600" b="1" dirty="0" smtClean="0"/>
                        <a:t>Ensemble</a:t>
                      </a:r>
                      <a:r>
                        <a:rPr lang="ca-ES" sz="1600" b="1" baseline="0" dirty="0" smtClean="0"/>
                        <a:t> 55% CB + 45% XGB Regressor</a:t>
                      </a:r>
                      <a:endParaRPr lang="ca-E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800" b="1" dirty="0" smtClean="0"/>
                        <a:t>21.041</a:t>
                      </a:r>
                      <a:endParaRPr lang="ca-ES" sz="1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ítulo 1"/>
          <p:cNvSpPr txBox="1">
            <a:spLocks/>
          </p:cNvSpPr>
          <p:nvPr/>
        </p:nvSpPr>
        <p:spPr>
          <a:xfrm>
            <a:off x="822960" y="43658"/>
            <a:ext cx="10332720" cy="10871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000"/>
              </a:lnSpc>
            </a:pPr>
            <a:r>
              <a:rPr lang="ca-ES" sz="4400" b="1" dirty="0" smtClean="0">
                <a:solidFill>
                  <a:schemeClr val="bg1"/>
                </a:solidFill>
              </a:rPr>
              <a:t>Results </a:t>
            </a:r>
            <a:br>
              <a:rPr lang="ca-ES" sz="4400" b="1" dirty="0" smtClean="0">
                <a:solidFill>
                  <a:schemeClr val="bg1"/>
                </a:solidFill>
              </a:rPr>
            </a:br>
            <a:r>
              <a:rPr lang="en-IE" sz="2800" b="1" dirty="0" smtClean="0">
                <a:solidFill>
                  <a:schemeClr val="bg1">
                    <a:lumMod val="95000"/>
                  </a:schemeClr>
                </a:solidFill>
                <a:latin typeface="HPFutura Light" panose="02000504030000020003" pitchFamily="50" charset="0"/>
              </a:rPr>
              <a:t>Test history &amp; Classification</a:t>
            </a:r>
            <a:endParaRPr lang="en-US" sz="1600" b="1" dirty="0">
              <a:solidFill>
                <a:schemeClr val="bg1">
                  <a:lumMod val="95000"/>
                </a:schemeClr>
              </a:solidFill>
              <a:latin typeface="HPFutura Light" panose="0200050403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54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900462" y="6459788"/>
            <a:ext cx="1312025" cy="365125"/>
          </a:xfrm>
        </p:spPr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66800"/>
          </a:xfrm>
          <a:prstGeom prst="rect">
            <a:avLst/>
          </a:prstGeom>
        </p:spPr>
      </p:pic>
      <p:sp>
        <p:nvSpPr>
          <p:cNvPr id="82" name="Título 1"/>
          <p:cNvSpPr>
            <a:spLocks noGrp="1"/>
          </p:cNvSpPr>
          <p:nvPr>
            <p:ph type="title"/>
          </p:nvPr>
        </p:nvSpPr>
        <p:spPr>
          <a:xfrm>
            <a:off x="822960" y="336497"/>
            <a:ext cx="10332720" cy="860115"/>
          </a:xfrm>
        </p:spPr>
        <p:txBody>
          <a:bodyPr>
            <a:normAutofit/>
          </a:bodyPr>
          <a:lstStyle/>
          <a:p>
            <a:pPr>
              <a:lnSpc>
                <a:spcPts val="3000"/>
              </a:lnSpc>
            </a:pPr>
            <a:r>
              <a:rPr lang="ca-ES" sz="4400" b="1" dirty="0" smtClean="0">
                <a:solidFill>
                  <a:schemeClr val="bg1"/>
                </a:solidFill>
              </a:rPr>
              <a:t>Conclusions and Next steps </a:t>
            </a:r>
            <a:br>
              <a:rPr lang="ca-ES" sz="4400" b="1" dirty="0" smtClean="0">
                <a:solidFill>
                  <a:schemeClr val="bg1"/>
                </a:solidFill>
              </a:rPr>
            </a:br>
            <a:endParaRPr lang="en-US" sz="1600" b="1" dirty="0">
              <a:solidFill>
                <a:schemeClr val="bg1">
                  <a:lumMod val="95000"/>
                </a:schemeClr>
              </a:solidFill>
              <a:latin typeface="HPFutura Light" panose="02000504030000020003" pitchFamily="50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0416201" y="141786"/>
            <a:ext cx="1389913" cy="815312"/>
            <a:chOff x="5043719" y="3163086"/>
            <a:chExt cx="1222969" cy="815312"/>
          </a:xfrm>
        </p:grpSpPr>
        <p:sp>
          <p:nvSpPr>
            <p:cNvPr id="52" name="Rounded Rectangle 51"/>
            <p:cNvSpPr/>
            <p:nvPr/>
          </p:nvSpPr>
          <p:spPr>
            <a:xfrm>
              <a:off x="5043719" y="3163086"/>
              <a:ext cx="1222969" cy="81531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Rounded Rectangle 4"/>
            <p:cNvSpPr/>
            <p:nvPr/>
          </p:nvSpPr>
          <p:spPr>
            <a:xfrm>
              <a:off x="5067599" y="3186966"/>
              <a:ext cx="1175209" cy="7675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 smtClean="0"/>
                <a:t>Ensemble</a:t>
              </a:r>
            </a:p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 smtClean="0"/>
                <a:t>%-based</a:t>
              </a:r>
              <a:endParaRPr lang="en-US" sz="1400" b="1" dirty="0"/>
            </a:p>
          </p:txBody>
        </p:sp>
      </p:grpSp>
      <p:sp>
        <p:nvSpPr>
          <p:cNvPr id="2" name="AutoShape 2" descr="Resultado de imagen de function icon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1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0217064"/>
              </p:ext>
            </p:extLst>
          </p:nvPr>
        </p:nvGraphicFramePr>
        <p:xfrm>
          <a:off x="611029" y="1223579"/>
          <a:ext cx="10969623" cy="4968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5612"/>
                <a:gridCol w="228760"/>
                <a:gridCol w="4419600"/>
                <a:gridCol w="457200"/>
                <a:gridCol w="457200"/>
                <a:gridCol w="228600"/>
                <a:gridCol w="4722651"/>
              </a:tblGrid>
              <a:tr h="4738162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bg1"/>
                          </a:solidFill>
                        </a:rPr>
                        <a:t>Conclusions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 anchorCtr="1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endParaRPr lang="en-US" sz="1600" baseline="0" dirty="0" smtClean="0"/>
                    </a:p>
                    <a:p>
                      <a:pPr marL="342900" indent="-342900" rtl="0">
                        <a:buFont typeface="Wingdings" panose="05000000000000000000" pitchFamily="2" charset="2"/>
                        <a:buChar char="q"/>
                      </a:pPr>
                      <a:r>
                        <a:rPr lang="en-GB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Successful </a:t>
                      </a:r>
                      <a:r>
                        <a:rPr lang="en-GB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of several techniques from class: regression, classifiers, visualization, CB recommender, exploratory analysis, terms corpus, …</a:t>
                      </a:r>
                    </a:p>
                    <a:p>
                      <a:pPr marL="342900" indent="-342900" rtl="0">
                        <a:buFont typeface="Wingdings" panose="05000000000000000000" pitchFamily="2" charset="2"/>
                        <a:buChar char="q"/>
                      </a:pPr>
                      <a:endParaRPr lang="en-GB" sz="1600" kern="120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rtl="0">
                        <a:buFont typeface="Wingdings" panose="05000000000000000000" pitchFamily="2" charset="2"/>
                        <a:buChar char="q"/>
                      </a:pPr>
                      <a:r>
                        <a:rPr lang="en-GB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Face</a:t>
                      </a:r>
                      <a:r>
                        <a:rPr lang="en-GB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real problem challenge &amp; volume of data &amp; poor information (assumptions)</a:t>
                      </a:r>
                    </a:p>
                    <a:p>
                      <a:pPr marL="342900" indent="-342900" rtl="0">
                        <a:buFont typeface="Wingdings" panose="05000000000000000000" pitchFamily="2" charset="2"/>
                        <a:buChar char="q"/>
                      </a:pPr>
                      <a:endParaRPr lang="en-GB" sz="1600" kern="120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rtl="0">
                        <a:buFont typeface="Wingdings" panose="05000000000000000000" pitchFamily="2" charset="2"/>
                        <a:buChar char="q"/>
                      </a:pPr>
                      <a:r>
                        <a:rPr lang="en-GB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Different approaches pay off </a:t>
                      </a:r>
                    </a:p>
                    <a:p>
                      <a:pPr marL="342900" indent="-342900" rtl="0">
                        <a:buFont typeface="Wingdings" panose="05000000000000000000" pitchFamily="2" charset="2"/>
                        <a:buChar char="q"/>
                      </a:pPr>
                      <a:endParaRPr lang="en-GB" sz="1600" kern="120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rtl="0">
                        <a:buFont typeface="Wingdings" panose="05000000000000000000" pitchFamily="2" charset="2"/>
                        <a:buChar char="q"/>
                      </a:pPr>
                      <a:r>
                        <a:rPr lang="en-GB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Difficulty to explain why some solutions are better than others</a:t>
                      </a:r>
                    </a:p>
                    <a:p>
                      <a:pPr marL="342900" indent="-342900" rtl="0">
                        <a:buFont typeface="Wingdings" panose="05000000000000000000" pitchFamily="2" charset="2"/>
                        <a:buChar char="q"/>
                      </a:pPr>
                      <a:endParaRPr lang="en-GB" sz="1600" kern="120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ca-ES" sz="1600" dirty="0" smtClean="0"/>
                        <a:t>Recsys</a:t>
                      </a:r>
                      <a:r>
                        <a:rPr lang="ca-ES" sz="1600" baseline="0" dirty="0" smtClean="0"/>
                        <a:t> challenge was hard as hidden test set seems e</a:t>
                      </a:r>
                      <a:r>
                        <a:rPr lang="ca-ES" sz="1600" dirty="0" smtClean="0"/>
                        <a:t>xtremely sparse (</a:t>
                      </a:r>
                      <a:r>
                        <a:rPr lang="ca-ES" sz="1600" dirty="0" smtClean="0">
                          <a:sym typeface="Wingdings" panose="05000000000000000000" pitchFamily="2" charset="2"/>
                        </a:rPr>
                        <a:t>Best solution would be only reaching at least 5% of matching</a:t>
                      </a:r>
                      <a:endParaRPr lang="en-GB" sz="1600" kern="120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rtl="0">
                        <a:buFont typeface="Wingdings" panose="05000000000000000000" pitchFamily="2" charset="2"/>
                        <a:buChar char="q"/>
                      </a:pPr>
                      <a:endParaRPr lang="en-GB" sz="1600" kern="120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rtl="0">
                        <a:buFont typeface="Wingdings" panose="05000000000000000000" pitchFamily="2" charset="2"/>
                        <a:buChar char="q"/>
                      </a:pPr>
                      <a:r>
                        <a:rPr lang="en-GB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</a:t>
                      </a:r>
                      <a:r>
                        <a:rPr lang="en-GB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achieved significant results but we humbly realize there’s room to improve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bg1"/>
                          </a:solidFill>
                        </a:rPr>
                        <a:t>Next steps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 anchorCtr="1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Wingdings" panose="05000000000000000000" pitchFamily="2" charset="2"/>
                        <a:buChar char="q"/>
                      </a:pPr>
                      <a:endParaRPr lang="en-US" sz="1600" baseline="0" dirty="0" smtClean="0"/>
                    </a:p>
                    <a:p>
                      <a:pPr marL="285750" indent="-285750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n-US" sz="1600" baseline="0" dirty="0" smtClean="0"/>
                        <a:t>Not all analysis insights developed into features</a:t>
                      </a:r>
                    </a:p>
                    <a:p>
                      <a:pPr marL="285750" indent="-285750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n-US" sz="1600" dirty="0" smtClean="0"/>
                        <a:t>No extensive</a:t>
                      </a:r>
                      <a:r>
                        <a:rPr lang="en-US" sz="1600" baseline="0" dirty="0" smtClean="0"/>
                        <a:t> analysis on impressions </a:t>
                      </a:r>
                    </a:p>
                    <a:p>
                      <a:pPr marL="285750" indent="-285750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n-US" sz="1600" baseline="0" dirty="0" smtClean="0"/>
                        <a:t>No analysis on “internal” engine of </a:t>
                      </a:r>
                      <a:r>
                        <a:rPr lang="en-US" sz="1600" baseline="0" dirty="0" err="1" smtClean="0"/>
                        <a:t>Recsys</a:t>
                      </a:r>
                      <a:r>
                        <a:rPr lang="en-US" sz="1600" baseline="0" dirty="0" smtClean="0"/>
                        <a:t> </a:t>
                      </a:r>
                    </a:p>
                    <a:p>
                      <a:pPr marL="285750" indent="-285750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n-US" sz="1600" baseline="0" dirty="0" smtClean="0"/>
                        <a:t>(good recommendation does not pay off if </a:t>
                      </a:r>
                      <a:r>
                        <a:rPr lang="en-US" sz="1600" baseline="0" dirty="0" err="1" smtClean="0"/>
                        <a:t>Recsys</a:t>
                      </a:r>
                      <a:r>
                        <a:rPr lang="en-US" sz="1600" baseline="0" dirty="0" smtClean="0"/>
                        <a:t> never shows the item)</a:t>
                      </a:r>
                    </a:p>
                    <a:p>
                      <a:pPr marL="285750" indent="-285750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n-US" sz="1600" baseline="0" dirty="0" smtClean="0"/>
                        <a:t>Deeper analysis on outlier users (filter out strange behavior)</a:t>
                      </a:r>
                    </a:p>
                    <a:p>
                      <a:pPr marL="285750" indent="-285750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n-US" sz="1600" baseline="0" dirty="0" smtClean="0"/>
                        <a:t>Time Series Analysis for predict user future activity</a:t>
                      </a:r>
                    </a:p>
                    <a:p>
                      <a:pPr marL="285750" indent="-285750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n-US" sz="1600" baseline="0" dirty="0" smtClean="0"/>
                        <a:t>Alternative approaches on topic modelling (LDA and </a:t>
                      </a:r>
                      <a:r>
                        <a:rPr lang="en-US" sz="1600" baseline="0" dirty="0" err="1" smtClean="0"/>
                        <a:t>gensim</a:t>
                      </a:r>
                      <a:r>
                        <a:rPr lang="en-US" sz="1600" baseline="0" dirty="0" smtClean="0"/>
                        <a:t> only explored)</a:t>
                      </a:r>
                    </a:p>
                    <a:p>
                      <a:pPr marL="0" indent="0" algn="l">
                        <a:spcBef>
                          <a:spcPts val="600"/>
                        </a:spcBef>
                        <a:buFont typeface="Wingdings" panose="05000000000000000000" pitchFamily="2" charset="2"/>
                        <a:buNone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Marcador de fecha 3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</p:spPr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13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686187" y="6459789"/>
            <a:ext cx="4822804" cy="365125"/>
          </a:xfrm>
        </p:spPr>
        <p:txBody>
          <a:bodyPr/>
          <a:lstStyle/>
          <a:p>
            <a:r>
              <a:rPr lang="en-US" sz="1100" b="1"/>
              <a:t>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94550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Q &amp; A</a:t>
            </a:r>
            <a:endParaRPr lang="es-ES"/>
          </a:p>
        </p:txBody>
      </p:sp>
      <p:pic>
        <p:nvPicPr>
          <p:cNvPr id="3" name="Bild 3" descr="thank-you.png"/>
          <p:cNvPicPr>
            <a:picLocks noChangeAspect="1"/>
          </p:cNvPicPr>
          <p:nvPr/>
        </p:nvPicPr>
        <p:blipFill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3" y="2667002"/>
            <a:ext cx="5796535" cy="202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0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68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2960" y="30482"/>
            <a:ext cx="10332720" cy="1087119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</a:pPr>
            <a:r>
              <a:rPr lang="ca-ES" sz="4400" b="1">
                <a:solidFill>
                  <a:schemeClr val="bg1"/>
                </a:solidFill>
              </a:rPr>
              <a:t>RecSys Challenge Introduction</a:t>
            </a:r>
            <a:r>
              <a:rPr lang="ca-ES">
                <a:solidFill>
                  <a:schemeClr val="bg1"/>
                </a:solidFill>
              </a:rPr>
              <a:t/>
            </a:r>
            <a:br>
              <a:rPr lang="ca-ES">
                <a:solidFill>
                  <a:schemeClr val="bg1"/>
                </a:solidFill>
              </a:rPr>
            </a:br>
            <a:r>
              <a:rPr lang="ca-ES" sz="2800">
                <a:solidFill>
                  <a:schemeClr val="bg1"/>
                </a:solidFill>
              </a:rPr>
              <a:t>Data &amp; objective</a:t>
            </a:r>
            <a:endParaRPr lang="ca-ES" sz="360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530352" y="2724026"/>
            <a:ext cx="2588559" cy="3229132"/>
          </a:xfr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45720" rIns="0" bIns="45720" rtlCol="0">
            <a:normAutofit fontScale="47500" lnSpcReduction="20000"/>
          </a:bodyPr>
          <a:lstStyle/>
          <a:p>
            <a:pPr marL="188909" indent="0">
              <a:spcBef>
                <a:spcPts val="1800"/>
              </a:spcBef>
            </a:pPr>
            <a:r>
              <a:rPr lang="ca-ES" sz="3400" b="1" dirty="0" smtClean="0"/>
              <a:t>USERS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 smtClean="0"/>
              <a:t>Id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 smtClean="0"/>
              <a:t>Career level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 smtClean="0"/>
              <a:t>Discipline &amp; industry id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 smtClean="0"/>
              <a:t>Country &amp; region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 smtClean="0"/>
              <a:t>Experience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 smtClean="0"/>
              <a:t>Edu degree &amp; field of studies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 smtClean="0"/>
              <a:t>Wtcj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 smtClean="0"/>
              <a:t>Premium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 smtClean="0"/>
              <a:t>Job roles</a:t>
            </a:r>
            <a:endParaRPr lang="ca-ES" sz="2900" dirty="0"/>
          </a:p>
        </p:txBody>
      </p:sp>
      <p:sp>
        <p:nvSpPr>
          <p:cNvPr id="7" name="Marcador de contenido 6"/>
          <p:cNvSpPr>
            <a:spLocks noGrp="1"/>
          </p:cNvSpPr>
          <p:nvPr>
            <p:ph sz="half" idx="2"/>
          </p:nvPr>
        </p:nvSpPr>
        <p:spPr>
          <a:xfrm>
            <a:off x="3300985" y="2718447"/>
            <a:ext cx="2350007" cy="3229135"/>
          </a:xfr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45720" rIns="0" bIns="45720" rtlCol="0">
            <a:normAutofit fontScale="47500" lnSpcReduction="20000"/>
          </a:bodyPr>
          <a:lstStyle/>
          <a:p>
            <a:pPr marL="188909" indent="0">
              <a:lnSpc>
                <a:spcPct val="110000"/>
              </a:lnSpc>
            </a:pPr>
            <a:r>
              <a:rPr lang="ca-ES" sz="3200" b="1" dirty="0" smtClean="0"/>
              <a:t>ITEMS / JOBS</a:t>
            </a:r>
            <a:endParaRPr lang="ca-E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/>
              <a:t>Id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/>
              <a:t>Career level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/>
              <a:t>Discipline &amp; industry id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/>
              <a:t>Country &amp; region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/>
              <a:t>Lat &amp; lon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/>
              <a:t>Is_payed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/>
              <a:t>employment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/>
              <a:t>Created_at</a:t>
            </a:r>
          </a:p>
          <a:p>
            <a:pPr marL="407978" indent="-219069">
              <a:lnSpc>
                <a:spcPct val="80000"/>
              </a:lnSpc>
              <a:buFont typeface="Wingdings" charset="2"/>
              <a:buChar char="§"/>
            </a:pPr>
            <a:r>
              <a:rPr lang="ca-ES" sz="2900" dirty="0"/>
              <a:t>Title &amp; tags</a:t>
            </a:r>
          </a:p>
          <a:p>
            <a:pPr marL="188909" indent="0"/>
            <a:endParaRPr lang="ca-ES" dirty="0">
              <a:solidFill>
                <a:schemeClr val="dk1"/>
              </a:solidFill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 b="1"/>
              <a:t>CAPSTONE PROJECT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E1B-9305-3540-8402-EA68D267FFE0}" type="slidenum">
              <a:rPr lang="en-US" sz="1100" b="1"/>
              <a:pPr/>
              <a:t>2</a:t>
            </a:fld>
            <a:endParaRPr lang="en-US" sz="1100" b="1"/>
          </a:p>
        </p:txBody>
      </p:sp>
      <p:sp>
        <p:nvSpPr>
          <p:cNvPr id="8" name="CuadroTexto 7"/>
          <p:cNvSpPr txBox="1"/>
          <p:nvPr/>
        </p:nvSpPr>
        <p:spPr>
          <a:xfrm>
            <a:off x="694944" y="1325880"/>
            <a:ext cx="104607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Given</a:t>
            </a:r>
            <a:r>
              <a:rPr lang="ca-ES" dirty="0"/>
              <a:t> a new job </a:t>
            </a:r>
            <a:r>
              <a:rPr lang="ca-ES" dirty="0" smtClean="0"/>
              <a:t>posting</a:t>
            </a:r>
            <a:r>
              <a:rPr lang="ca-ES" dirty="0"/>
              <a:t>, identify the XING users that</a:t>
            </a:r>
            <a:r>
              <a:rPr lang="ca-ES" sz="1600" dirty="0" smtClean="0"/>
              <a:t>:</a:t>
            </a:r>
          </a:p>
          <a:p>
            <a:endParaRPr lang="ca-E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ca-ES" sz="1600" dirty="0"/>
              <a:t>Will be interested in </a:t>
            </a:r>
            <a:r>
              <a:rPr lang="ca-ES" sz="1600" dirty="0" smtClean="0"/>
              <a:t>receiving </a:t>
            </a:r>
            <a:r>
              <a:rPr lang="ca-ES" sz="1600" dirty="0"/>
              <a:t>the post as a notification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ca-ES" sz="1600" dirty="0"/>
              <a:t>Will be </a:t>
            </a:r>
            <a:r>
              <a:rPr lang="ca-ES" sz="1600" dirty="0" err="1"/>
              <a:t>good</a:t>
            </a:r>
            <a:r>
              <a:rPr lang="ca-ES" sz="1600" dirty="0"/>
              <a:t> candidates for </a:t>
            </a:r>
            <a:r>
              <a:rPr lang="ca-ES" sz="1600" dirty="0" err="1"/>
              <a:t>the</a:t>
            </a:r>
            <a:r>
              <a:rPr lang="ca-ES" sz="1600" dirty="0"/>
              <a:t> </a:t>
            </a:r>
            <a:r>
              <a:rPr lang="ca-ES" sz="1600" dirty="0" err="1"/>
              <a:t>job</a:t>
            </a:r>
            <a:endParaRPr lang="ca-E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75" y="1325880"/>
            <a:ext cx="5290661" cy="24095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Marcador de contenido 6"/>
          <p:cNvSpPr txBox="1">
            <a:spLocks/>
          </p:cNvSpPr>
          <p:nvPr/>
        </p:nvSpPr>
        <p:spPr>
          <a:xfrm>
            <a:off x="5824729" y="2718447"/>
            <a:ext cx="2441448" cy="3229135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909" indent="0"/>
            <a:r>
              <a:rPr lang="ca-ES" sz="1600" b="1" dirty="0"/>
              <a:t>INTERACTIONS</a:t>
            </a:r>
          </a:p>
          <a:p>
            <a:pPr marL="188909" indent="0">
              <a:buNone/>
            </a:pPr>
            <a:r>
              <a:rPr lang="ca-ES" sz="1400" dirty="0">
                <a:solidFill>
                  <a:schemeClr val="dk1"/>
                </a:solidFill>
              </a:rPr>
              <a:t>  </a:t>
            </a:r>
            <a:r>
              <a:rPr lang="ca-ES" sz="1400" b="1" dirty="0" smtClean="0">
                <a:solidFill>
                  <a:schemeClr val="dk1"/>
                </a:solidFill>
              </a:rPr>
              <a:t>0</a:t>
            </a:r>
            <a:r>
              <a:rPr lang="ca-ES" sz="1400" dirty="0" smtClean="0">
                <a:solidFill>
                  <a:schemeClr val="dk1"/>
                </a:solidFill>
              </a:rPr>
              <a:t>: impression (showed)</a:t>
            </a:r>
            <a:endParaRPr lang="ca-ES" sz="1400" dirty="0">
              <a:solidFill>
                <a:schemeClr val="dk1"/>
              </a:solidFill>
            </a:endParaRPr>
          </a:p>
          <a:p>
            <a:pPr marL="188909" indent="0">
              <a:buNone/>
            </a:pPr>
            <a:r>
              <a:rPr lang="ca-ES" sz="1400" dirty="0">
                <a:solidFill>
                  <a:schemeClr val="dk1"/>
                </a:solidFill>
              </a:rPr>
              <a:t>  </a:t>
            </a:r>
            <a:r>
              <a:rPr lang="ca-ES" sz="1400" b="1" dirty="0">
                <a:solidFill>
                  <a:schemeClr val="dk1"/>
                </a:solidFill>
              </a:rPr>
              <a:t>1</a:t>
            </a:r>
            <a:r>
              <a:rPr lang="ca-ES" sz="1400" dirty="0">
                <a:solidFill>
                  <a:schemeClr val="dk1"/>
                </a:solidFill>
              </a:rPr>
              <a:t>: </a:t>
            </a:r>
            <a:r>
              <a:rPr lang="ca-ES" sz="1400" dirty="0" smtClean="0">
                <a:solidFill>
                  <a:schemeClr val="dk1"/>
                </a:solidFill>
              </a:rPr>
              <a:t>user click job offer</a:t>
            </a:r>
            <a:endParaRPr lang="ca-ES" sz="1400" dirty="0">
              <a:solidFill>
                <a:schemeClr val="dk1"/>
              </a:solidFill>
            </a:endParaRPr>
          </a:p>
          <a:p>
            <a:pPr marL="188909" indent="0">
              <a:buNone/>
            </a:pPr>
            <a:r>
              <a:rPr lang="ca-ES" sz="1400" dirty="0">
                <a:solidFill>
                  <a:schemeClr val="dk1"/>
                </a:solidFill>
              </a:rPr>
              <a:t>  </a:t>
            </a:r>
            <a:r>
              <a:rPr lang="ca-ES" sz="1400" b="1" dirty="0">
                <a:solidFill>
                  <a:schemeClr val="dk1"/>
                </a:solidFill>
              </a:rPr>
              <a:t>2</a:t>
            </a:r>
            <a:r>
              <a:rPr lang="ca-ES" sz="1400" dirty="0">
                <a:solidFill>
                  <a:schemeClr val="dk1"/>
                </a:solidFill>
              </a:rPr>
              <a:t>: </a:t>
            </a:r>
            <a:r>
              <a:rPr lang="ca-ES" sz="1400" dirty="0" smtClean="0">
                <a:solidFill>
                  <a:schemeClr val="dk1"/>
                </a:solidFill>
              </a:rPr>
              <a:t>user bookmarked job offer</a:t>
            </a:r>
            <a:endParaRPr lang="ca-ES" sz="1400" dirty="0">
              <a:solidFill>
                <a:schemeClr val="dk1"/>
              </a:solidFill>
            </a:endParaRPr>
          </a:p>
          <a:p>
            <a:pPr marL="188909" indent="0">
              <a:buNone/>
            </a:pPr>
            <a:r>
              <a:rPr lang="ca-ES" sz="1400" dirty="0">
                <a:solidFill>
                  <a:schemeClr val="dk1"/>
                </a:solidFill>
              </a:rPr>
              <a:t>  </a:t>
            </a:r>
            <a:r>
              <a:rPr lang="ca-ES" sz="1400" b="1" dirty="0">
                <a:solidFill>
                  <a:schemeClr val="dk1"/>
                </a:solidFill>
              </a:rPr>
              <a:t>3</a:t>
            </a:r>
            <a:r>
              <a:rPr lang="ca-ES" sz="1400" dirty="0">
                <a:solidFill>
                  <a:schemeClr val="dk1"/>
                </a:solidFill>
              </a:rPr>
              <a:t>: </a:t>
            </a:r>
            <a:r>
              <a:rPr lang="ca-ES" sz="1400" dirty="0" smtClean="0">
                <a:solidFill>
                  <a:schemeClr val="dk1"/>
                </a:solidFill>
              </a:rPr>
              <a:t>user replied to job offer</a:t>
            </a:r>
            <a:endParaRPr lang="ca-ES" sz="1400" dirty="0">
              <a:solidFill>
                <a:schemeClr val="dk1"/>
              </a:solidFill>
            </a:endParaRPr>
          </a:p>
          <a:p>
            <a:pPr marL="188909" indent="0">
              <a:buNone/>
            </a:pPr>
            <a:r>
              <a:rPr lang="ca-ES" sz="1400" dirty="0">
                <a:solidFill>
                  <a:schemeClr val="dk1"/>
                </a:solidFill>
              </a:rPr>
              <a:t>  </a:t>
            </a:r>
            <a:r>
              <a:rPr lang="ca-ES" sz="1400" b="1" dirty="0">
                <a:solidFill>
                  <a:schemeClr val="dk1"/>
                </a:solidFill>
              </a:rPr>
              <a:t>4</a:t>
            </a:r>
            <a:r>
              <a:rPr lang="ca-ES" sz="1400" dirty="0">
                <a:solidFill>
                  <a:schemeClr val="dk1"/>
                </a:solidFill>
              </a:rPr>
              <a:t>: </a:t>
            </a:r>
            <a:r>
              <a:rPr lang="ca-ES" sz="1400" dirty="0" smtClean="0">
                <a:solidFill>
                  <a:schemeClr val="dk1"/>
                </a:solidFill>
              </a:rPr>
              <a:t>user deleted job offer </a:t>
            </a:r>
            <a:endParaRPr lang="ca-ES" sz="1400" dirty="0">
              <a:solidFill>
                <a:schemeClr val="dk1"/>
              </a:solidFill>
            </a:endParaRPr>
          </a:p>
          <a:p>
            <a:pPr marL="188909" indent="0">
              <a:buNone/>
            </a:pPr>
            <a:r>
              <a:rPr lang="ca-ES" sz="1400" dirty="0">
                <a:solidFill>
                  <a:schemeClr val="dk1"/>
                </a:solidFill>
              </a:rPr>
              <a:t>  </a:t>
            </a:r>
            <a:r>
              <a:rPr lang="ca-ES" sz="1400" b="1" dirty="0">
                <a:solidFill>
                  <a:schemeClr val="dk1"/>
                </a:solidFill>
              </a:rPr>
              <a:t>5</a:t>
            </a:r>
            <a:r>
              <a:rPr lang="ca-ES" sz="1400" dirty="0">
                <a:solidFill>
                  <a:schemeClr val="dk1"/>
                </a:solidFill>
              </a:rPr>
              <a:t>: </a:t>
            </a:r>
            <a:r>
              <a:rPr lang="ca-ES" sz="1400" dirty="0" smtClean="0">
                <a:solidFill>
                  <a:schemeClr val="dk1"/>
                </a:solidFill>
              </a:rPr>
              <a:t>Recruiter contacted user for the job </a:t>
            </a:r>
            <a:endParaRPr lang="ca-ES" sz="1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42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68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2960" y="30482"/>
            <a:ext cx="10332720" cy="1087119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</a:pPr>
            <a:r>
              <a:rPr lang="ca-ES" sz="4400" b="1">
                <a:solidFill>
                  <a:schemeClr val="bg1"/>
                </a:solidFill>
              </a:rPr>
              <a:t>RecSys Challenge Introduction</a:t>
            </a:r>
            <a:r>
              <a:rPr lang="ca-ES">
                <a:solidFill>
                  <a:schemeClr val="bg1"/>
                </a:solidFill>
              </a:rPr>
              <a:t/>
            </a:r>
            <a:br>
              <a:rPr lang="ca-ES">
                <a:solidFill>
                  <a:schemeClr val="bg1"/>
                </a:solidFill>
              </a:rPr>
            </a:br>
            <a:r>
              <a:rPr lang="ca-ES" sz="2800">
                <a:solidFill>
                  <a:schemeClr val="bg1"/>
                </a:solidFill>
              </a:rPr>
              <a:t>Score criteria &amp; challenges</a:t>
            </a:r>
            <a:endParaRPr lang="ca-ES" sz="3600">
              <a:solidFill>
                <a:schemeClr val="bg1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E1B-9305-3540-8402-EA68D267FFE0}" type="slidenum">
              <a:rPr lang="en-US" sz="1100" b="1"/>
              <a:pPr/>
              <a:t>3</a:t>
            </a:fld>
            <a:endParaRPr lang="en-US" sz="1100" b="1"/>
          </a:p>
        </p:txBody>
      </p:sp>
      <p:sp>
        <p:nvSpPr>
          <p:cNvPr id="22" name="Marcador de fecha 3"/>
          <p:cNvSpPr>
            <a:spLocks noGrp="1"/>
          </p:cNvSpPr>
          <p:nvPr>
            <p:ph type="dt" sz="half" idx="10"/>
          </p:nvPr>
        </p:nvSpPr>
        <p:spPr>
          <a:xfrm>
            <a:off x="1097282" y="6459786"/>
            <a:ext cx="2472271" cy="365125"/>
          </a:xfrm>
        </p:spPr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23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686186" y="6459788"/>
            <a:ext cx="4822804" cy="365125"/>
          </a:xfrm>
        </p:spPr>
        <p:txBody>
          <a:bodyPr/>
          <a:lstStyle/>
          <a:p>
            <a:r>
              <a:rPr lang="en-US" sz="1100" b="1"/>
              <a:t>CAPSTONE PROJECT</a:t>
            </a:r>
          </a:p>
        </p:txBody>
      </p:sp>
      <p:graphicFrame>
        <p:nvGraphicFramePr>
          <p:cNvPr id="13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0041157"/>
              </p:ext>
            </p:extLst>
          </p:nvPr>
        </p:nvGraphicFramePr>
        <p:xfrm>
          <a:off x="611029" y="1252155"/>
          <a:ext cx="10969625" cy="50764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5612"/>
                <a:gridCol w="228760"/>
                <a:gridCol w="4169568"/>
                <a:gridCol w="321469"/>
                <a:gridCol w="514350"/>
                <a:gridCol w="208280"/>
                <a:gridCol w="5071586"/>
              </a:tblGrid>
              <a:tr h="4738162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 anchorCtr="1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endParaRPr lang="en-US" sz="1600" baseline="0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ca-ES" dirty="0" smtClean="0">
                          <a:sym typeface="Wingdings" panose="05000000000000000000" pitchFamily="2" charset="2"/>
                        </a:rPr>
                        <a:t>325 millions of interactions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endParaRPr lang="ca-ES" dirty="0" smtClean="0"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ca-ES" dirty="0" smtClean="0">
                          <a:sym typeface="Wingdings" panose="05000000000000000000" pitchFamily="2" charset="2"/>
                        </a:rPr>
                        <a:t> Around 1,5 million of users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endParaRPr lang="ca-ES" dirty="0" smtClean="0"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ca-ES" dirty="0" smtClean="0">
                          <a:sym typeface="Wingdings" panose="05000000000000000000" pitchFamily="2" charset="2"/>
                        </a:rPr>
                        <a:t> Around 1,3 million of items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endParaRPr lang="ca-ES" dirty="0" smtClean="0"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ca-ES" dirty="0" smtClean="0">
                          <a:sym typeface="Wingdings" panose="05000000000000000000" pitchFamily="2" charset="2"/>
                        </a:rPr>
                        <a:t> Challenge targets a small subset of users &amp; items to predict over them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ca-ES" sz="1200" dirty="0" smtClean="0">
                        <a:sym typeface="Wingdings" panose="05000000000000000000" pitchFamily="2" charset="2"/>
                      </a:endParaRP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ca-ES" dirty="0" smtClean="0">
                          <a:sym typeface="Wingdings" panose="05000000000000000000" pitchFamily="2" charset="2"/>
                        </a:rPr>
                        <a:t> All items cold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ca-ES" dirty="0" smtClean="0">
                          <a:sym typeface="Wingdings" panose="05000000000000000000" pitchFamily="2" charset="2"/>
                        </a:rPr>
                        <a:t> Around 40% users cold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endParaRPr lang="ca-ES" dirty="0" smtClean="0"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ca-ES" dirty="0" smtClean="0">
                          <a:sym typeface="Wingdings" panose="05000000000000000000" pitchFamily="2" charset="2"/>
                        </a:rPr>
                        <a:t> Presence</a:t>
                      </a:r>
                      <a:r>
                        <a:rPr lang="ca-ES" baseline="0" dirty="0" smtClean="0">
                          <a:sym typeface="Wingdings" panose="05000000000000000000" pitchFamily="2" charset="2"/>
                        </a:rPr>
                        <a:t> of NAs</a:t>
                      </a:r>
                      <a:endParaRPr lang="ca-ES" dirty="0" smtClean="0"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endParaRPr lang="ca-ES" dirty="0" smtClean="0"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ca-ES" dirty="0" smtClean="0">
                          <a:sym typeface="Wingdings" panose="05000000000000000000" pitchFamily="2" charset="2"/>
                        </a:rPr>
                        <a:t> Terms</a:t>
                      </a:r>
                      <a:r>
                        <a:rPr lang="ca-ES" baseline="0" dirty="0" smtClean="0">
                          <a:sym typeface="Wingdings" panose="05000000000000000000" pitchFamily="2" charset="2"/>
                        </a:rPr>
                        <a:t>-based features </a:t>
                      </a:r>
                      <a:r>
                        <a:rPr lang="ca-ES" dirty="0" smtClean="0">
                          <a:sym typeface="Wingdings" panose="05000000000000000000" pitchFamily="2" charset="2"/>
                        </a:rPr>
                        <a:t> </a:t>
                      </a:r>
                      <a:endParaRPr lang="en-US" sz="1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bg1"/>
                          </a:solidFill>
                        </a:rPr>
                        <a:t>Score criteria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 anchorCtr="1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ca-ES" sz="1800" b="1" dirty="0" smtClean="0"/>
                        <a:t>userSucess(item, user) + itemSucess(item, user)</a:t>
                      </a:r>
                    </a:p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endParaRPr lang="en-US" dirty="0" smtClean="0"/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ca-ES" dirty="0" smtClean="0"/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ca-ES" dirty="0" smtClean="0"/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ca-ES" dirty="0" smtClean="0"/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ca-ES" dirty="0" smtClean="0"/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ca-ES" dirty="0" smtClean="0"/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ca-ES" dirty="0" smtClean="0"/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ca-ES" dirty="0" smtClean="0"/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ca-ES" dirty="0" smtClean="0"/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ca-ES" dirty="0" smtClean="0"/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ca-ES" dirty="0" smtClean="0"/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ca-ES" dirty="0" smtClean="0"/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ca-ES" dirty="0" smtClean="0"/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ca-ES" dirty="0" smtClean="0"/>
                    </a:p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ca-ES" b="1" dirty="0" smtClean="0"/>
                        <a:t>Constraint:  </a:t>
                      </a:r>
                      <a:r>
                        <a:rPr lang="ca-ES" dirty="0" smtClean="0"/>
                        <a:t>only</a:t>
                      </a:r>
                      <a:r>
                        <a:rPr lang="ca-ES" dirty="0" smtClean="0">
                          <a:sym typeface="Wingdings" panose="05000000000000000000" pitchFamily="2" charset="2"/>
                        </a:rPr>
                        <a:t> 100 users allowed per item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601">
                <a:tc>
                  <a:txBody>
                    <a:bodyPr/>
                    <a:lstStyle/>
                    <a:p>
                      <a:r>
                        <a:rPr lang="en-US" sz="1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lang="en-US" sz="1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1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9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266762"/>
              </p:ext>
            </p:extLst>
          </p:nvPr>
        </p:nvGraphicFramePr>
        <p:xfrm>
          <a:off x="7002138" y="1743381"/>
          <a:ext cx="4348483" cy="1982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8483"/>
              </a:tblGrid>
              <a:tr h="3964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900" dirty="0" smtClean="0"/>
                        <a:t>userSucess(item, user)=</a:t>
                      </a:r>
                    </a:p>
                  </a:txBody>
                  <a:tcPr/>
                </a:tc>
              </a:tr>
              <a:tr h="396425">
                <a:tc>
                  <a:txBody>
                    <a:bodyPr/>
                    <a:lstStyle/>
                    <a:p>
                      <a:pPr>
                        <a:buFont typeface="Arial" charset="0"/>
                        <a:buNone/>
                      </a:pPr>
                      <a:r>
                        <a:rPr lang="ca-ES" sz="1900" smtClean="0"/>
                        <a:t>(+1 per </a:t>
                      </a:r>
                      <a:r>
                        <a:rPr lang="ca-ES" sz="1900" err="1" smtClean="0"/>
                        <a:t>clik</a:t>
                      </a:r>
                      <a:endParaRPr lang="ca-ES" sz="1900" smtClean="0"/>
                    </a:p>
                  </a:txBody>
                  <a:tcPr/>
                </a:tc>
              </a:tr>
              <a:tr h="3964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900" dirty="0" smtClean="0"/>
                        <a:t>+5 per </a:t>
                      </a:r>
                      <a:r>
                        <a:rPr lang="ca-ES" sz="1900" dirty="0" err="1" smtClean="0"/>
                        <a:t>bookmark</a:t>
                      </a:r>
                      <a:r>
                        <a:rPr lang="ca-ES" sz="1900" dirty="0" smtClean="0"/>
                        <a:t> or </a:t>
                      </a:r>
                      <a:r>
                        <a:rPr lang="ca-ES" sz="1900" dirty="0" err="1" smtClean="0"/>
                        <a:t>reply</a:t>
                      </a:r>
                      <a:endParaRPr lang="ca-ES" sz="1900" dirty="0" smtClean="0"/>
                    </a:p>
                  </a:txBody>
                  <a:tcPr/>
                </a:tc>
              </a:tr>
              <a:tr h="3964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900" dirty="0" smtClean="0"/>
                        <a:t>+20 per </a:t>
                      </a:r>
                      <a:r>
                        <a:rPr lang="ca-ES" sz="1900" dirty="0" err="1" smtClean="0"/>
                        <a:t>recruiter</a:t>
                      </a:r>
                      <a:r>
                        <a:rPr lang="ca-ES" sz="1900" dirty="0" smtClean="0"/>
                        <a:t> </a:t>
                      </a:r>
                      <a:r>
                        <a:rPr lang="ca-ES" sz="1900" dirty="0" err="1" smtClean="0"/>
                        <a:t>interested</a:t>
                      </a:r>
                      <a:endParaRPr lang="ca-ES" sz="1900" dirty="0" smtClean="0"/>
                    </a:p>
                  </a:txBody>
                  <a:tcPr/>
                </a:tc>
              </a:tr>
              <a:tr h="3964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900" dirty="0" smtClean="0"/>
                        <a:t>-10 per </a:t>
                      </a:r>
                      <a:r>
                        <a:rPr lang="ca-ES" sz="1900" dirty="0" err="1" smtClean="0"/>
                        <a:t>only-delete</a:t>
                      </a:r>
                      <a:r>
                        <a:rPr lang="ca-ES" sz="1900" dirty="0" smtClean="0"/>
                        <a:t>) * </a:t>
                      </a:r>
                      <a:r>
                        <a:rPr lang="ca-ES" sz="1900" dirty="0" err="1" smtClean="0"/>
                        <a:t>premium</a:t>
                      </a:r>
                      <a:r>
                        <a:rPr lang="ca-ES" sz="1900" dirty="0" smtClean="0"/>
                        <a:t> </a:t>
                      </a:r>
                      <a:r>
                        <a:rPr lang="ca-ES" sz="1900" dirty="0" err="1" smtClean="0"/>
                        <a:t>boost</a:t>
                      </a:r>
                      <a:r>
                        <a:rPr lang="ca-ES" sz="1900" dirty="0" smtClean="0"/>
                        <a:t> 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215206"/>
              </p:ext>
            </p:extLst>
          </p:nvPr>
        </p:nvGraphicFramePr>
        <p:xfrm>
          <a:off x="7002139" y="4006847"/>
          <a:ext cx="4348483" cy="1173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8483"/>
              </a:tblGrid>
              <a:tr h="3677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900" err="1" smtClean="0"/>
                        <a:t>itemSucess</a:t>
                      </a:r>
                      <a:r>
                        <a:rPr lang="ca-ES" sz="1900" smtClean="0"/>
                        <a:t>(</a:t>
                      </a:r>
                      <a:r>
                        <a:rPr lang="ca-ES" sz="1900" err="1" smtClean="0"/>
                        <a:t>item</a:t>
                      </a:r>
                      <a:r>
                        <a:rPr lang="ca-ES" sz="1900" smtClean="0"/>
                        <a:t>, </a:t>
                      </a:r>
                      <a:r>
                        <a:rPr lang="ca-ES" sz="1900" err="1" smtClean="0"/>
                        <a:t>user</a:t>
                      </a:r>
                      <a:r>
                        <a:rPr lang="ca-ES" sz="1900" smtClean="0"/>
                        <a:t>)=</a:t>
                      </a:r>
                    </a:p>
                  </a:txBody>
                  <a:tcPr/>
                </a:tc>
              </a:tr>
              <a:tr h="396425">
                <a:tc>
                  <a:txBody>
                    <a:bodyPr/>
                    <a:lstStyle/>
                    <a:p>
                      <a:r>
                        <a:rPr lang="ca-ES" sz="1900" smtClean="0"/>
                        <a:t>+</a:t>
                      </a:r>
                      <a:r>
                        <a:rPr lang="ca-ES" sz="1900" baseline="0" smtClean="0"/>
                        <a:t> 50 per </a:t>
                      </a:r>
                      <a:r>
                        <a:rPr lang="ca-ES" sz="1900" baseline="0" err="1" smtClean="0"/>
                        <a:t>payed</a:t>
                      </a:r>
                      <a:r>
                        <a:rPr lang="ca-ES" sz="1900" baseline="0" smtClean="0"/>
                        <a:t> </a:t>
                      </a:r>
                      <a:r>
                        <a:rPr lang="ca-ES" sz="1900" baseline="0" err="1" smtClean="0"/>
                        <a:t>items</a:t>
                      </a:r>
                      <a:endParaRPr lang="ca-ES" sz="1900"/>
                    </a:p>
                  </a:txBody>
                  <a:tcPr/>
                </a:tc>
              </a:tr>
              <a:tr h="396425">
                <a:tc>
                  <a:txBody>
                    <a:bodyPr/>
                    <a:lstStyle/>
                    <a:p>
                      <a:r>
                        <a:rPr lang="ca-ES" sz="1900" dirty="0" smtClean="0"/>
                        <a:t>+25 altres</a:t>
                      </a:r>
                      <a:endParaRPr lang="ca-ES" sz="1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42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E1B-9305-3540-8402-EA68D267FFE0}" type="slidenum">
              <a:rPr lang="en-US" sz="1100" b="1"/>
              <a:pPr/>
              <a:t>4</a:t>
            </a:fld>
            <a:endParaRPr lang="en-US" sz="1100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30" y="886968"/>
            <a:ext cx="10848975" cy="4946904"/>
          </a:xfrm>
          <a:prstGeom prst="rect">
            <a:avLst/>
          </a:prstGeom>
        </p:spPr>
      </p:pic>
      <p:sp>
        <p:nvSpPr>
          <p:cNvPr id="19" name="Marcador de fecha 3"/>
          <p:cNvSpPr>
            <a:spLocks noGrp="1"/>
          </p:cNvSpPr>
          <p:nvPr>
            <p:ph type="dt" sz="half" idx="10"/>
          </p:nvPr>
        </p:nvSpPr>
        <p:spPr>
          <a:xfrm>
            <a:off x="1097282" y="6459786"/>
            <a:ext cx="2472271" cy="365125"/>
          </a:xfrm>
        </p:spPr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2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686186" y="6459788"/>
            <a:ext cx="4822804" cy="365125"/>
          </a:xfrm>
        </p:spPr>
        <p:txBody>
          <a:bodyPr/>
          <a:lstStyle/>
          <a:p>
            <a:r>
              <a:rPr lang="en-US" sz="1100" b="1"/>
              <a:t>CAPSTONE PROJECT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668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2960" y="30482"/>
            <a:ext cx="10332720" cy="1087119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</a:pPr>
            <a:r>
              <a:rPr lang="ca-ES" sz="4400" b="1" dirty="0" smtClean="0">
                <a:solidFill>
                  <a:schemeClr val="bg1"/>
                </a:solidFill>
              </a:rPr>
              <a:t>RecSys Solution Summary</a:t>
            </a:r>
            <a:r>
              <a:rPr lang="ca-ES" dirty="0" smtClean="0">
                <a:solidFill>
                  <a:schemeClr val="bg1"/>
                </a:solidFill>
              </a:rPr>
              <a:t/>
            </a:r>
            <a:br>
              <a:rPr lang="ca-ES" dirty="0" smtClean="0">
                <a:solidFill>
                  <a:schemeClr val="bg1"/>
                </a:solidFill>
              </a:rPr>
            </a:br>
            <a:r>
              <a:rPr lang="ca-ES" sz="2800" dirty="0" smtClean="0">
                <a:solidFill>
                  <a:schemeClr val="bg1"/>
                </a:solidFill>
              </a:rPr>
              <a:t>Overall </a:t>
            </a:r>
            <a:r>
              <a:rPr lang="ca-ES" sz="2800" dirty="0">
                <a:solidFill>
                  <a:schemeClr val="bg1"/>
                </a:solidFill>
              </a:rPr>
              <a:t>solution path to the challenge</a:t>
            </a:r>
            <a:endParaRPr lang="ca-E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2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E1B-9305-3540-8402-EA68D267FFE0}" type="slidenum">
              <a:rPr lang="en-US" sz="1100" b="1"/>
              <a:pPr/>
              <a:t>5</a:t>
            </a:fld>
            <a:endParaRPr lang="en-US" sz="1100" b="1"/>
          </a:p>
        </p:txBody>
      </p:sp>
      <p:sp>
        <p:nvSpPr>
          <p:cNvPr id="19" name="Marcador de fecha 3"/>
          <p:cNvSpPr>
            <a:spLocks noGrp="1"/>
          </p:cNvSpPr>
          <p:nvPr>
            <p:ph type="dt" sz="half" idx="10"/>
          </p:nvPr>
        </p:nvSpPr>
        <p:spPr>
          <a:xfrm>
            <a:off x="1097282" y="6459786"/>
            <a:ext cx="2472271" cy="365125"/>
          </a:xfrm>
        </p:spPr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2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686186" y="6459788"/>
            <a:ext cx="4822804" cy="365125"/>
          </a:xfrm>
        </p:spPr>
        <p:txBody>
          <a:bodyPr/>
          <a:lstStyle/>
          <a:p>
            <a:r>
              <a:rPr lang="en-US" sz="1100" b="1"/>
              <a:t>CAPSTONE PROJECT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68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2960" y="30482"/>
            <a:ext cx="10332720" cy="1087119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</a:pPr>
            <a:r>
              <a:rPr lang="en-GB" sz="4400" b="1" dirty="0">
                <a:solidFill>
                  <a:schemeClr val="bg1"/>
                </a:solidFill>
              </a:rPr>
              <a:t>Extraction and </a:t>
            </a:r>
            <a:r>
              <a:rPr lang="en-GB" sz="4400" b="1" dirty="0" smtClean="0">
                <a:solidFill>
                  <a:schemeClr val="bg1"/>
                </a:solidFill>
              </a:rPr>
              <a:t>Feature Analysis</a:t>
            </a:r>
            <a:r>
              <a:rPr lang="ca-ES" b="1" dirty="0">
                <a:solidFill>
                  <a:schemeClr val="bg1"/>
                </a:solidFill>
              </a:rPr>
              <a:t/>
            </a:r>
            <a:br>
              <a:rPr lang="ca-ES" b="1" dirty="0">
                <a:solidFill>
                  <a:schemeClr val="bg1"/>
                </a:solidFill>
              </a:rPr>
            </a:br>
            <a:r>
              <a:rPr lang="en-GB" sz="2800" dirty="0" smtClean="0">
                <a:solidFill>
                  <a:schemeClr val="bg1"/>
                </a:solidFill>
              </a:rPr>
              <a:t>Featur</a:t>
            </a:r>
            <a:r>
              <a:rPr lang="en-GB" sz="2800" dirty="0">
                <a:solidFill>
                  <a:schemeClr val="bg1"/>
                </a:solidFill>
              </a:rPr>
              <a:t>es exploration</a:t>
            </a:r>
            <a:endParaRPr lang="ca-ES" sz="2800" dirty="0">
              <a:solidFill>
                <a:schemeClr val="bg1"/>
              </a:solidFill>
            </a:endParaRPr>
          </a:p>
        </p:txBody>
      </p:sp>
      <p:sp>
        <p:nvSpPr>
          <p:cNvPr id="8" name="Marcador de contenido 6"/>
          <p:cNvSpPr>
            <a:spLocks noGrp="1"/>
          </p:cNvSpPr>
          <p:nvPr>
            <p:ph sz="half" idx="1"/>
          </p:nvPr>
        </p:nvSpPr>
        <p:spPr>
          <a:xfrm>
            <a:off x="409203" y="1581225"/>
            <a:ext cx="4937760" cy="4973340"/>
          </a:xfrm>
        </p:spPr>
        <p:txBody>
          <a:bodyPr>
            <a:normAutofit fontScale="70000" lnSpcReduction="20000"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ca-ES" sz="3200" dirty="0" smtClean="0">
                <a:solidFill>
                  <a:schemeClr val="tx1"/>
                </a:solidFill>
              </a:rPr>
              <a:t> Differences </a:t>
            </a:r>
            <a:r>
              <a:rPr lang="ca-ES" sz="3200" dirty="0">
                <a:solidFill>
                  <a:schemeClr val="tx1"/>
                </a:solidFill>
              </a:rPr>
              <a:t>in users &amp; items by interaction type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ca-ES" sz="3200" dirty="0" smtClean="0">
                <a:solidFill>
                  <a:schemeClr val="tx1"/>
                </a:solidFill>
              </a:rPr>
              <a:t> Link </a:t>
            </a:r>
            <a:r>
              <a:rPr lang="ca-ES" sz="3200" dirty="0">
                <a:solidFill>
                  <a:schemeClr val="tx1"/>
                </a:solidFill>
              </a:rPr>
              <a:t>notebook recruiters &amp; others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ca-ES" sz="3200" dirty="0" smtClean="0">
                <a:solidFill>
                  <a:schemeClr val="tx1"/>
                </a:solidFill>
              </a:rPr>
              <a:t> Some </a:t>
            </a:r>
            <a:r>
              <a:rPr lang="ca-ES" sz="3200" dirty="0">
                <a:solidFill>
                  <a:schemeClr val="tx1"/>
                </a:solidFill>
              </a:rPr>
              <a:t>conclusions</a:t>
            </a:r>
            <a:r>
              <a:rPr lang="ca-ES" sz="3200" dirty="0" smtClean="0">
                <a:solidFill>
                  <a:schemeClr val="tx1"/>
                </a:solidFill>
              </a:rPr>
              <a:t>:</a:t>
            </a:r>
          </a:p>
          <a:p>
            <a:pPr marL="0" indent="0">
              <a:buClr>
                <a:schemeClr val="tx1"/>
              </a:buClr>
              <a:buNone/>
            </a:pPr>
            <a:endParaRPr lang="ca-ES" sz="100" dirty="0"/>
          </a:p>
          <a:p>
            <a:pPr lvl="1">
              <a:buClrTx/>
            </a:pPr>
            <a:r>
              <a:rPr lang="ca-ES" sz="2800" dirty="0" smtClean="0"/>
              <a:t>career </a:t>
            </a:r>
            <a:r>
              <a:rPr lang="ca-ES" sz="2800" dirty="0"/>
              <a:t>level matches or career level +- 1, career level &gt;=4</a:t>
            </a:r>
          </a:p>
          <a:p>
            <a:pPr lvl="1">
              <a:buClrTx/>
            </a:pPr>
            <a:r>
              <a:rPr lang="ca-ES" sz="2800" dirty="0" err="1"/>
              <a:t>discipline</a:t>
            </a:r>
            <a:r>
              <a:rPr lang="ca-ES" sz="2800" dirty="0"/>
              <a:t> </a:t>
            </a:r>
            <a:r>
              <a:rPr lang="ca-ES" sz="2800" dirty="0" err="1"/>
              <a:t>matches</a:t>
            </a:r>
            <a:endParaRPr lang="ca-ES" sz="2800" dirty="0"/>
          </a:p>
          <a:p>
            <a:pPr lvl="1">
              <a:buClrTx/>
            </a:pPr>
            <a:r>
              <a:rPr lang="ca-ES" sz="2800" dirty="0" err="1"/>
              <a:t>discipline</a:t>
            </a:r>
            <a:r>
              <a:rPr lang="ca-ES" sz="2800" dirty="0"/>
              <a:t> = 1, 2, 7, 17</a:t>
            </a:r>
          </a:p>
          <a:p>
            <a:pPr lvl="1">
              <a:buClrTx/>
            </a:pPr>
            <a:r>
              <a:rPr lang="ca-ES" sz="2800" dirty="0" err="1"/>
              <a:t>industry</a:t>
            </a:r>
            <a:r>
              <a:rPr lang="ca-ES" sz="2800" dirty="0"/>
              <a:t> = 16, 9, 18</a:t>
            </a:r>
          </a:p>
          <a:p>
            <a:pPr lvl="1">
              <a:buClrTx/>
            </a:pPr>
            <a:r>
              <a:rPr lang="ca-ES" sz="2800" dirty="0" err="1"/>
              <a:t>experience_n_entries_class</a:t>
            </a:r>
            <a:r>
              <a:rPr lang="ca-ES" sz="2800" dirty="0"/>
              <a:t> = 3</a:t>
            </a:r>
          </a:p>
          <a:p>
            <a:pPr lvl="1">
              <a:buClrTx/>
            </a:pPr>
            <a:r>
              <a:rPr lang="ca-ES" sz="2800" dirty="0" err="1"/>
              <a:t>experience_years_experience</a:t>
            </a:r>
            <a:r>
              <a:rPr lang="ca-ES" sz="2800" dirty="0"/>
              <a:t> &gt;= 4</a:t>
            </a:r>
          </a:p>
          <a:p>
            <a:pPr lvl="1">
              <a:buClrTx/>
            </a:pPr>
            <a:r>
              <a:rPr lang="ca-ES" sz="2800" dirty="0" err="1"/>
              <a:t>experience_years_in_current</a:t>
            </a:r>
            <a:r>
              <a:rPr lang="ca-ES" sz="2800" dirty="0"/>
              <a:t>&lt;=2</a:t>
            </a:r>
          </a:p>
          <a:p>
            <a:pPr lvl="1">
              <a:buClrTx/>
            </a:pPr>
            <a:r>
              <a:rPr lang="ca-ES" sz="2800" dirty="0" err="1"/>
              <a:t>experience_years_in_current</a:t>
            </a:r>
            <a:r>
              <a:rPr lang="ca-ES" sz="2800" dirty="0"/>
              <a:t>&gt;=5</a:t>
            </a:r>
          </a:p>
          <a:p>
            <a:pPr lvl="1">
              <a:buClrTx/>
            </a:pPr>
            <a:r>
              <a:rPr lang="ca-ES" sz="2800" dirty="0" err="1"/>
              <a:t>edu_fieldofstudy</a:t>
            </a:r>
            <a:r>
              <a:rPr lang="ca-ES" sz="2800" dirty="0"/>
              <a:t> </a:t>
            </a:r>
            <a:r>
              <a:rPr lang="ca-ES" sz="2800" dirty="0" err="1"/>
              <a:t>contains</a:t>
            </a:r>
            <a:r>
              <a:rPr lang="ca-ES" sz="2800" dirty="0"/>
              <a:t> 8</a:t>
            </a:r>
          </a:p>
          <a:p>
            <a:pPr lvl="1">
              <a:buClrTx/>
            </a:pPr>
            <a:r>
              <a:rPr lang="ca-ES" sz="2800" dirty="0"/>
              <a:t>...</a:t>
            </a:r>
          </a:p>
          <a:p>
            <a:endParaRPr lang="ca-ES" sz="3000" dirty="0"/>
          </a:p>
        </p:txBody>
      </p:sp>
      <p:pic>
        <p:nvPicPr>
          <p:cNvPr id="9" name="Marcador de contenido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05284" y="1145516"/>
            <a:ext cx="6414285" cy="1458038"/>
          </a:xfrm>
          <a:prstGeom prst="rect">
            <a:avLst/>
          </a:prstGeom>
        </p:spPr>
      </p:pic>
      <p:pic>
        <p:nvPicPr>
          <p:cNvPr id="10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283" y="2604037"/>
            <a:ext cx="6414287" cy="1481328"/>
          </a:xfrm>
          <a:prstGeom prst="rect">
            <a:avLst/>
          </a:prstGeom>
        </p:spPr>
      </p:pic>
      <p:graphicFrame>
        <p:nvGraphicFramePr>
          <p:cNvPr id="12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172160"/>
              </p:ext>
            </p:extLst>
          </p:nvPr>
        </p:nvGraphicFramePr>
        <p:xfrm>
          <a:off x="5557168" y="4097571"/>
          <a:ext cx="6262401" cy="233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7467"/>
                <a:gridCol w="2087467"/>
                <a:gridCol w="2087467"/>
              </a:tblGrid>
              <a:tr h="249038">
                <a:tc>
                  <a:txBody>
                    <a:bodyPr/>
                    <a:lstStyle/>
                    <a:p>
                      <a:r>
                        <a:rPr lang="ca-ES" sz="1100" dirty="0" err="1" smtClean="0"/>
                        <a:t>Years</a:t>
                      </a:r>
                      <a:r>
                        <a:rPr lang="ca-ES" sz="1100" dirty="0" smtClean="0"/>
                        <a:t> in </a:t>
                      </a:r>
                      <a:r>
                        <a:rPr lang="ca-ES" sz="1100" dirty="0" err="1" smtClean="0"/>
                        <a:t>job</a:t>
                      </a:r>
                      <a:endParaRPr lang="ca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dirty="0" smtClean="0"/>
                        <a:t>% of recruited</a:t>
                      </a:r>
                      <a:endParaRPr lang="ca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% </a:t>
                      </a:r>
                      <a:r>
                        <a:rPr lang="ca-ES" sz="1100" err="1" smtClean="0"/>
                        <a:t>others</a:t>
                      </a:r>
                      <a:endParaRPr lang="ca-ES" sz="1100"/>
                    </a:p>
                  </a:txBody>
                  <a:tcPr/>
                </a:tc>
              </a:tr>
              <a:tr h="249038">
                <a:tc>
                  <a:txBody>
                    <a:bodyPr/>
                    <a:lstStyle/>
                    <a:p>
                      <a:r>
                        <a:rPr lang="ca-ES" sz="1100" smtClean="0"/>
                        <a:t>0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100" smtClean="0"/>
                        <a:t>5.4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18.5</a:t>
                      </a:r>
                      <a:endParaRPr lang="ca-ES" sz="1100"/>
                    </a:p>
                  </a:txBody>
                  <a:tcPr/>
                </a:tc>
              </a:tr>
              <a:tr h="249038">
                <a:tc>
                  <a:txBody>
                    <a:bodyPr/>
                    <a:lstStyle/>
                    <a:p>
                      <a:r>
                        <a:rPr lang="ca-ES" sz="1100" smtClean="0"/>
                        <a:t>1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33.3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13.3</a:t>
                      </a:r>
                      <a:endParaRPr lang="ca-ES" sz="1100"/>
                    </a:p>
                  </a:txBody>
                  <a:tcPr/>
                </a:tc>
              </a:tr>
              <a:tr h="249038">
                <a:tc>
                  <a:txBody>
                    <a:bodyPr/>
                    <a:lstStyle/>
                    <a:p>
                      <a:r>
                        <a:rPr lang="ca-ES" sz="1100" smtClean="0"/>
                        <a:t>2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41.9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25.0</a:t>
                      </a:r>
                      <a:endParaRPr lang="ca-ES" sz="1100"/>
                    </a:p>
                  </a:txBody>
                  <a:tcPr/>
                </a:tc>
              </a:tr>
              <a:tr h="249038">
                <a:tc>
                  <a:txBody>
                    <a:bodyPr/>
                    <a:lstStyle/>
                    <a:p>
                      <a:r>
                        <a:rPr lang="ca-ES" sz="1100" smtClean="0"/>
                        <a:t>3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7.1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14.0</a:t>
                      </a:r>
                      <a:endParaRPr lang="ca-ES" sz="1100"/>
                    </a:p>
                  </a:txBody>
                  <a:tcPr/>
                </a:tc>
              </a:tr>
              <a:tr h="249038">
                <a:tc>
                  <a:txBody>
                    <a:bodyPr/>
                    <a:lstStyle/>
                    <a:p>
                      <a:r>
                        <a:rPr lang="ca-ES" sz="1100" smtClean="0"/>
                        <a:t>4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8.0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16.8</a:t>
                      </a:r>
                      <a:endParaRPr lang="ca-ES" sz="1100"/>
                    </a:p>
                  </a:txBody>
                  <a:tcPr/>
                </a:tc>
              </a:tr>
              <a:tr h="249038">
                <a:tc>
                  <a:txBody>
                    <a:bodyPr/>
                    <a:lstStyle/>
                    <a:p>
                      <a:r>
                        <a:rPr lang="ca-ES" sz="1100" smtClean="0"/>
                        <a:t>5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3.7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6.0</a:t>
                      </a:r>
                      <a:endParaRPr lang="ca-ES" sz="1100"/>
                    </a:p>
                  </a:txBody>
                  <a:tcPr/>
                </a:tc>
              </a:tr>
              <a:tr h="249038">
                <a:tc>
                  <a:txBody>
                    <a:bodyPr/>
                    <a:lstStyle/>
                    <a:p>
                      <a:r>
                        <a:rPr lang="ca-ES" sz="1100" smtClean="0"/>
                        <a:t>6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0.4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3.6</a:t>
                      </a:r>
                      <a:endParaRPr lang="ca-ES" sz="1100"/>
                    </a:p>
                  </a:txBody>
                  <a:tcPr/>
                </a:tc>
              </a:tr>
              <a:tr h="249038">
                <a:tc>
                  <a:txBody>
                    <a:bodyPr/>
                    <a:lstStyle/>
                    <a:p>
                      <a:r>
                        <a:rPr lang="ca-ES" sz="1100" smtClean="0"/>
                        <a:t>7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smtClean="0"/>
                        <a:t>0.04</a:t>
                      </a:r>
                      <a:endParaRPr lang="ca-E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100" dirty="0" smtClean="0"/>
                        <a:t>2.6</a:t>
                      </a:r>
                      <a:endParaRPr lang="ca-ES" sz="11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0361329" y="68017"/>
            <a:ext cx="1385088" cy="953063"/>
            <a:chOff x="7513607" y="4515437"/>
            <a:chExt cx="1556004" cy="1037336"/>
          </a:xfrm>
        </p:grpSpPr>
        <p:sp>
          <p:nvSpPr>
            <p:cNvPr id="14" name="Rounded Rectangle 13"/>
            <p:cNvSpPr/>
            <p:nvPr/>
          </p:nvSpPr>
          <p:spPr>
            <a:xfrm>
              <a:off x="7513607" y="4515437"/>
              <a:ext cx="1556004" cy="103733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/>
            <p:cNvSpPr/>
            <p:nvPr/>
          </p:nvSpPr>
          <p:spPr>
            <a:xfrm>
              <a:off x="7543990" y="4545820"/>
              <a:ext cx="1495238" cy="9765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28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/>
                <a:t>Features by Interaction Analysis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46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contenido 1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8473" y="1607344"/>
            <a:ext cx="3989887" cy="4261645"/>
          </a:xfrm>
          <a:prstGeom prst="rect">
            <a:avLst/>
          </a:prstGeom>
        </p:spPr>
      </p:pic>
      <p:pic>
        <p:nvPicPr>
          <p:cNvPr id="21" name="Marcador de contenido 2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03" y="1846265"/>
            <a:ext cx="4493499" cy="4022725"/>
          </a:xfr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E1B-9305-3540-8402-EA68D267FFE0}" type="slidenum">
              <a:rPr lang="en-US" sz="1100" b="1" smtClean="0"/>
              <a:pPr/>
              <a:t>6</a:t>
            </a:fld>
            <a:endParaRPr lang="en-US" sz="1100" b="1" dirty="0"/>
          </a:p>
        </p:txBody>
      </p:sp>
      <p:pic>
        <p:nvPicPr>
          <p:cNvPr id="22" name="Marcador de contenido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748" y="1737922"/>
            <a:ext cx="3285111" cy="4131068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483081" y="5868985"/>
            <a:ext cx="384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err="1"/>
              <a:t>Link</a:t>
            </a:r>
            <a:r>
              <a:rPr lang="ca-ES"/>
              <a:t> </a:t>
            </a:r>
            <a:r>
              <a:rPr lang="ca-ES" err="1"/>
              <a:t>notebooks</a:t>
            </a:r>
            <a:endParaRPr lang="ca-ES"/>
          </a:p>
        </p:txBody>
      </p:sp>
      <p:grpSp>
        <p:nvGrpSpPr>
          <p:cNvPr id="10" name="Group 9"/>
          <p:cNvGrpSpPr/>
          <p:nvPr/>
        </p:nvGrpSpPr>
        <p:grpSpPr>
          <a:xfrm>
            <a:off x="10434482" y="137808"/>
            <a:ext cx="1556004" cy="1037336"/>
            <a:chOff x="9536412" y="4515437"/>
            <a:chExt cx="1556004" cy="1037336"/>
          </a:xfrm>
        </p:grpSpPr>
        <p:sp>
          <p:nvSpPr>
            <p:cNvPr id="11" name="Rounded Rectangle 10"/>
            <p:cNvSpPr/>
            <p:nvPr/>
          </p:nvSpPr>
          <p:spPr>
            <a:xfrm>
              <a:off x="9536412" y="4515437"/>
              <a:ext cx="1556004" cy="103733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ounded Rectangle 4"/>
            <p:cNvSpPr/>
            <p:nvPr/>
          </p:nvSpPr>
          <p:spPr>
            <a:xfrm>
              <a:off x="9566795" y="4545820"/>
              <a:ext cx="1495238" cy="9765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28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/>
                <a:t>Geographical Analysis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1066800"/>
          </a:xfrm>
          <a:prstGeom prst="rect">
            <a:avLst/>
          </a:prstGeom>
        </p:spPr>
      </p:pic>
      <p:sp>
        <p:nvSpPr>
          <p:cNvPr id="18" name="Título 1"/>
          <p:cNvSpPr txBox="1">
            <a:spLocks/>
          </p:cNvSpPr>
          <p:nvPr/>
        </p:nvSpPr>
        <p:spPr>
          <a:xfrm>
            <a:off x="822960" y="30482"/>
            <a:ext cx="10332720" cy="10871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GB" sz="4400" b="1" dirty="0" smtClean="0">
                <a:solidFill>
                  <a:schemeClr val="bg1"/>
                </a:solidFill>
              </a:rPr>
              <a:t>Extraction and Feature Analysis</a:t>
            </a:r>
            <a:r>
              <a:rPr lang="ca-ES" b="1" dirty="0" smtClean="0">
                <a:solidFill>
                  <a:schemeClr val="bg1"/>
                </a:solidFill>
              </a:rPr>
              <a:t/>
            </a:r>
            <a:br>
              <a:rPr lang="ca-ES" b="1" dirty="0" smtClean="0">
                <a:solidFill>
                  <a:schemeClr val="bg1"/>
                </a:solidFill>
              </a:rPr>
            </a:br>
            <a:r>
              <a:rPr lang="en-GB" sz="2800" dirty="0" smtClean="0">
                <a:solidFill>
                  <a:schemeClr val="bg1"/>
                </a:solidFill>
              </a:rPr>
              <a:t>Visualization</a:t>
            </a:r>
            <a:endParaRPr lang="ca-ES" sz="2800" dirty="0">
              <a:solidFill>
                <a:schemeClr val="bg1"/>
              </a:solidFill>
            </a:endParaRPr>
          </a:p>
        </p:txBody>
      </p:sp>
      <p:sp>
        <p:nvSpPr>
          <p:cNvPr id="20" name="Marcador de fecha 3"/>
          <p:cNvSpPr>
            <a:spLocks noGrp="1"/>
          </p:cNvSpPr>
          <p:nvPr>
            <p:ph type="dt" sz="half" idx="10"/>
          </p:nvPr>
        </p:nvSpPr>
        <p:spPr>
          <a:xfrm>
            <a:off x="1097283" y="6459789"/>
            <a:ext cx="2472271" cy="365125"/>
          </a:xfrm>
        </p:spPr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24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686187" y="6459789"/>
            <a:ext cx="4822804" cy="365125"/>
          </a:xfrm>
        </p:spPr>
        <p:txBody>
          <a:bodyPr/>
          <a:lstStyle/>
          <a:p>
            <a:r>
              <a:rPr lang="en-US" sz="1100" b="1"/>
              <a:t>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05516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68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2960" y="10162"/>
            <a:ext cx="10332720" cy="1087119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</a:pPr>
            <a:r>
              <a:rPr lang="ca-ES" sz="4400" b="1" dirty="0" err="1">
                <a:solidFill>
                  <a:schemeClr val="bg1"/>
                </a:solidFill>
              </a:rPr>
              <a:t>RecSys</a:t>
            </a:r>
            <a:r>
              <a:rPr lang="ca-ES" sz="4400" b="1" dirty="0">
                <a:solidFill>
                  <a:schemeClr val="bg1"/>
                </a:solidFill>
              </a:rPr>
              <a:t> Challenge </a:t>
            </a:r>
            <a:r>
              <a:rPr lang="ca-ES" sz="4400" b="1" dirty="0" err="1">
                <a:solidFill>
                  <a:schemeClr val="bg1"/>
                </a:solidFill>
              </a:rPr>
              <a:t>Exploratory</a:t>
            </a:r>
            <a:r>
              <a:rPr lang="ca-ES" sz="4400" b="1" dirty="0">
                <a:solidFill>
                  <a:schemeClr val="bg1"/>
                </a:solidFill>
              </a:rPr>
              <a:t> </a:t>
            </a:r>
            <a:r>
              <a:rPr lang="ca-ES" sz="4400" b="1" dirty="0" err="1">
                <a:solidFill>
                  <a:schemeClr val="bg1"/>
                </a:solidFill>
              </a:rPr>
              <a:t>Analisys</a:t>
            </a:r>
            <a:r>
              <a:rPr lang="ca-ES" dirty="0">
                <a:solidFill>
                  <a:schemeClr val="bg1"/>
                </a:solidFill>
              </a:rPr>
              <a:t/>
            </a:r>
            <a:br>
              <a:rPr lang="ca-ES" dirty="0">
                <a:solidFill>
                  <a:schemeClr val="bg1"/>
                </a:solidFill>
              </a:rPr>
            </a:br>
            <a:r>
              <a:rPr lang="en-IE" sz="2800" b="1" dirty="0">
                <a:solidFill>
                  <a:schemeClr val="bg1"/>
                </a:solidFill>
                <a:latin typeface="HPFutura Light" panose="02000504030000020003" pitchFamily="50" charset="0"/>
              </a:rPr>
              <a:t>Terms Analysis &amp; Topic Modelling (I)</a:t>
            </a:r>
            <a:endParaRPr lang="ca-ES" sz="3600" dirty="0">
              <a:solidFill>
                <a:schemeClr val="bg1"/>
              </a:solidFill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 b="1"/>
              <a:t>CAPSTONE PROJECT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E1B-9305-3540-8402-EA68D267FFE0}" type="slidenum">
              <a:rPr lang="en-US" sz="1100" b="1"/>
              <a:pPr/>
              <a:t>7</a:t>
            </a:fld>
            <a:endParaRPr lang="en-US" sz="1100" b="1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74" y="1473454"/>
            <a:ext cx="4109061" cy="180689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15" name="Rounded Rectangle 14"/>
          <p:cNvSpPr/>
          <p:nvPr/>
        </p:nvSpPr>
        <p:spPr>
          <a:xfrm>
            <a:off x="2645069" y="2068411"/>
            <a:ext cx="1754212" cy="196127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834771" y="1211554"/>
            <a:ext cx="2230867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/>
              <a:t>User’s “Job Roles” Terms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935" y="1455012"/>
            <a:ext cx="5399907" cy="1829816"/>
          </a:xfrm>
          <a:prstGeom prst="rect">
            <a:avLst/>
          </a:prstGeom>
          <a:ln w="28575"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18" name="TextBox 17"/>
          <p:cNvSpPr txBox="1"/>
          <p:nvPr/>
        </p:nvSpPr>
        <p:spPr>
          <a:xfrm>
            <a:off x="7407648" y="1175540"/>
            <a:ext cx="2927276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/>
              <a:t>Job Item’s “Title” &amp; “Tags” Terms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063219" y="1612297"/>
            <a:ext cx="2625692" cy="29605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996530" y="2319399"/>
            <a:ext cx="4305457" cy="77432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adroTexto 7"/>
          <p:cNvSpPr txBox="1"/>
          <p:nvPr/>
        </p:nvSpPr>
        <p:spPr>
          <a:xfrm>
            <a:off x="5926771" y="4927917"/>
            <a:ext cx="5526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q"/>
            </a:pPr>
            <a:r>
              <a:rPr lang="ca-ES" sz="1600" dirty="0"/>
              <a:t>No clear correlation between item/user terms terms as-is  on most positive interactions (Interests? Curiosity? Polisemia?)</a:t>
            </a:r>
          </a:p>
          <a:p>
            <a:pPr marL="285744" indent="-285744">
              <a:buFont typeface="Wingdings" panose="05000000000000000000" pitchFamily="2" charset="2"/>
              <a:buChar char="q"/>
            </a:pPr>
            <a:r>
              <a:rPr lang="ca-ES" sz="1600" dirty="0"/>
              <a:t>No clear that this can express people willing to change area of work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" y="3310828"/>
            <a:ext cx="4775200" cy="14951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85" y="5059568"/>
            <a:ext cx="5582345" cy="11982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91162" y="4816158"/>
            <a:ext cx="5083628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Positive Interactions on minimum BoW intersections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2935" y="3412218"/>
            <a:ext cx="5399907" cy="127683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10320369" y="146065"/>
            <a:ext cx="1278211" cy="815312"/>
            <a:chOff x="5043719" y="4304524"/>
            <a:chExt cx="1278210" cy="815312"/>
          </a:xfrm>
        </p:grpSpPr>
        <p:sp>
          <p:nvSpPr>
            <p:cNvPr id="27" name="Rounded Rectangle 26"/>
            <p:cNvSpPr/>
            <p:nvPr/>
          </p:nvSpPr>
          <p:spPr>
            <a:xfrm>
              <a:off x="5043719" y="4304524"/>
              <a:ext cx="1278210" cy="81531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/>
            <p:cNvSpPr/>
            <p:nvPr/>
          </p:nvSpPr>
          <p:spPr>
            <a:xfrm>
              <a:off x="5067599" y="4328404"/>
              <a:ext cx="1230450" cy="7675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28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/>
                <a:t>Terms Analysis &amp; Topic Modelling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797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68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2960" y="20322"/>
            <a:ext cx="10332720" cy="1087119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</a:pPr>
            <a:r>
              <a:rPr lang="ca-ES" sz="4400" b="1">
                <a:solidFill>
                  <a:schemeClr val="bg1"/>
                </a:solidFill>
              </a:rPr>
              <a:t>RecSys Challenge Exploratory Analisys</a:t>
            </a:r>
            <a:r>
              <a:rPr lang="ca-ES">
                <a:solidFill>
                  <a:schemeClr val="bg1"/>
                </a:solidFill>
              </a:rPr>
              <a:t/>
            </a:r>
            <a:br>
              <a:rPr lang="ca-ES">
                <a:solidFill>
                  <a:schemeClr val="bg1"/>
                </a:solidFill>
              </a:rPr>
            </a:br>
            <a:r>
              <a:rPr lang="en-IE" sz="2800" b="1">
                <a:solidFill>
                  <a:schemeClr val="bg1"/>
                </a:solidFill>
                <a:latin typeface="HPFutura Light" panose="02000504030000020003" pitchFamily="50" charset="0"/>
              </a:rPr>
              <a:t>Terms Analysis &amp; Topic Modelling (II)</a:t>
            </a:r>
            <a:endParaRPr lang="ca-ES" sz="3600">
              <a:solidFill>
                <a:schemeClr val="bg1"/>
              </a:solidFill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 b="1"/>
              <a:t>CAPSTONE PROJECT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E1B-9305-3540-8402-EA68D267FFE0}" type="slidenum">
              <a:rPr lang="en-US" sz="1100" b="1"/>
              <a:pPr/>
              <a:t>8</a:t>
            </a:fld>
            <a:endParaRPr lang="en-US" sz="1100" b="1"/>
          </a:p>
        </p:txBody>
      </p:sp>
      <p:grpSp>
        <p:nvGrpSpPr>
          <p:cNvPr id="7" name="Group 6"/>
          <p:cNvGrpSpPr/>
          <p:nvPr/>
        </p:nvGrpSpPr>
        <p:grpSpPr>
          <a:xfrm>
            <a:off x="6396955" y="1926736"/>
            <a:ext cx="2269588" cy="2019301"/>
            <a:chOff x="262269" y="2316861"/>
            <a:chExt cx="2269588" cy="20193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51" y="2316861"/>
              <a:ext cx="2124075" cy="20193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03436" y="4075314"/>
              <a:ext cx="87725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/>
                <a:t>Job Roles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78173" y="4076684"/>
              <a:ext cx="59018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600" b="1"/>
                <a:t>Titles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2269" y="3052015"/>
              <a:ext cx="404333" cy="2573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200" b="1"/>
                <a:t>2488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27524" y="3041127"/>
              <a:ext cx="404333" cy="2573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200" b="1"/>
                <a:t>1141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62861" y="3038363"/>
              <a:ext cx="516697" cy="2573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200" b="1"/>
                <a:t>10188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123091" y="1849569"/>
            <a:ext cx="2524027" cy="2027254"/>
            <a:chOff x="3669128" y="1845965"/>
            <a:chExt cx="2524027" cy="202725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6205" y="1845965"/>
              <a:ext cx="2266950" cy="200025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669128" y="3132021"/>
              <a:ext cx="81072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/>
                <a:t>Job Roles</a:t>
              </a:r>
            </a:p>
          </p:txBody>
        </p:sp>
        <p:sp>
          <p:nvSpPr>
            <p:cNvPr id="18" name="Arc 17"/>
            <p:cNvSpPr/>
            <p:nvPr/>
          </p:nvSpPr>
          <p:spPr>
            <a:xfrm flipH="1">
              <a:off x="4422463" y="2207905"/>
              <a:ext cx="462402" cy="1130729"/>
            </a:xfrm>
            <a:prstGeom prst="arc">
              <a:avLst>
                <a:gd name="adj1" fmla="val 3680147"/>
                <a:gd name="adj2" fmla="val 5140765"/>
              </a:avLst>
            </a:prstGeom>
            <a:noFill/>
            <a:ln w="57150">
              <a:solidFill>
                <a:srgbClr val="93CD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41346" y="3626996"/>
              <a:ext cx="59018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600" b="1"/>
                <a:t>Tags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974700" y="2629374"/>
              <a:ext cx="404333" cy="2573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200" b="1"/>
                <a:t>2870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63869" y="2582828"/>
              <a:ext cx="404333" cy="2573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200" b="1"/>
                <a:t>9086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19911" y="2674272"/>
              <a:ext cx="516697" cy="2573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200" b="1"/>
                <a:t>86652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714823" y="4050373"/>
            <a:ext cx="2375571" cy="2114551"/>
            <a:chOff x="3413427" y="3782647"/>
            <a:chExt cx="2375570" cy="211455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8247" y="3782647"/>
              <a:ext cx="2190750" cy="211455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413427" y="5103591"/>
              <a:ext cx="59018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600" b="1"/>
                <a:t>Titles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56575" y="5637172"/>
              <a:ext cx="59018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600" b="1"/>
                <a:t>Tags</a:t>
              </a:r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3971402" y="4167931"/>
              <a:ext cx="462402" cy="1130729"/>
            </a:xfrm>
            <a:prstGeom prst="arc">
              <a:avLst>
                <a:gd name="adj1" fmla="val 3680147"/>
                <a:gd name="adj2" fmla="val 5140765"/>
              </a:avLst>
            </a:prstGeom>
            <a:noFill/>
            <a:ln w="76200">
              <a:solidFill>
                <a:srgbClr val="93CD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39364" y="4628022"/>
              <a:ext cx="404333" cy="2573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200" b="1"/>
                <a:t>9388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537842" y="4622732"/>
              <a:ext cx="404333" cy="2573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200" b="1"/>
                <a:t>1941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780067" y="4676445"/>
              <a:ext cx="516697" cy="2573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200" b="1"/>
                <a:t>87070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36450" y="2220731"/>
            <a:ext cx="4064209" cy="4131715"/>
            <a:chOff x="7180521" y="2002317"/>
            <a:chExt cx="4176327" cy="4348863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0521" y="2091955"/>
              <a:ext cx="4176327" cy="425922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8973594" y="6034510"/>
              <a:ext cx="590180" cy="2591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600" b="1" dirty="0"/>
                <a:t>Tags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52043" y="2002317"/>
              <a:ext cx="810721" cy="2591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/>
                <a:t>Job Roles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293582" y="2031676"/>
              <a:ext cx="590180" cy="2591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600" b="1"/>
                <a:t>Titles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268684" y="4733295"/>
              <a:ext cx="516697" cy="2708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200" b="1"/>
                <a:t>86086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304143" y="3233014"/>
              <a:ext cx="317237" cy="2546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100" b="1"/>
                <a:t>984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420656" y="2991034"/>
              <a:ext cx="317237" cy="2546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100" b="1"/>
                <a:t>566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103419" y="2168269"/>
              <a:ext cx="317237" cy="2546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100" b="1"/>
                <a:t>575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739189" y="2938719"/>
              <a:ext cx="375569" cy="2546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100" b="1"/>
                <a:t>8822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656026" y="2307282"/>
              <a:ext cx="389744" cy="2467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051" b="1"/>
                <a:t>1366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219943" y="2229985"/>
              <a:ext cx="382657" cy="2546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100" b="1"/>
                <a:t>1504</a:t>
              </a: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5795484" y="1463040"/>
            <a:ext cx="6030759" cy="4701880"/>
          </a:xfrm>
          <a:prstGeom prst="roundRect">
            <a:avLst/>
          </a:prstGeom>
          <a:solidFill>
            <a:schemeClr val="bg1">
              <a:lumMod val="95000"/>
              <a:alpha val="36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softEdge rad="3175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10368907" y="157792"/>
            <a:ext cx="1278211" cy="815312"/>
            <a:chOff x="5043719" y="4304524"/>
            <a:chExt cx="1278210" cy="815312"/>
          </a:xfrm>
        </p:grpSpPr>
        <p:sp>
          <p:nvSpPr>
            <p:cNvPr id="45" name="Rounded Rectangle 44"/>
            <p:cNvSpPr/>
            <p:nvPr/>
          </p:nvSpPr>
          <p:spPr>
            <a:xfrm>
              <a:off x="5043719" y="4304524"/>
              <a:ext cx="1278210" cy="81531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Rounded Rectangle 4"/>
            <p:cNvSpPr/>
            <p:nvPr/>
          </p:nvSpPr>
          <p:spPr>
            <a:xfrm>
              <a:off x="5067599" y="4328404"/>
              <a:ext cx="1230450" cy="7675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28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/>
                <a:t>Terms Analysis &amp; Topic Modelling</a:t>
              </a:r>
            </a:p>
          </p:txBody>
        </p:sp>
      </p:grpSp>
      <p:sp>
        <p:nvSpPr>
          <p:cNvPr id="47" name="CuadroTexto 7"/>
          <p:cNvSpPr txBox="1"/>
          <p:nvPr/>
        </p:nvSpPr>
        <p:spPr>
          <a:xfrm>
            <a:off x="822960" y="1361665"/>
            <a:ext cx="5083066" cy="60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q"/>
            </a:pPr>
            <a:r>
              <a:rPr lang="ca-ES" sz="1600" dirty="0" smtClean="0"/>
              <a:t>Anlysis on terms volume and intersection</a:t>
            </a:r>
          </a:p>
          <a:p>
            <a:pPr marL="285744" indent="-285744">
              <a:buFont typeface="Wingdings" panose="05000000000000000000" pitchFamily="2" charset="2"/>
              <a:buChar char="q"/>
            </a:pPr>
            <a:r>
              <a:rPr lang="ca-ES" sz="1600" dirty="0" smtClean="0"/>
              <a:t>Will influence in corpus decisions</a:t>
            </a:r>
            <a:endParaRPr lang="ca-ES" sz="1600" dirty="0"/>
          </a:p>
        </p:txBody>
      </p:sp>
    </p:spTree>
    <p:extLst>
      <p:ext uri="{BB962C8B-B14F-4D97-AF65-F5344CB8AC3E}">
        <p14:creationId xmlns:p14="http://schemas.microsoft.com/office/powerpoint/2010/main" val="367101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68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2960" y="50802"/>
            <a:ext cx="10332720" cy="1087119"/>
          </a:xfrm>
        </p:spPr>
        <p:txBody>
          <a:bodyPr>
            <a:normAutofit/>
          </a:bodyPr>
          <a:lstStyle/>
          <a:p>
            <a:pPr>
              <a:lnSpc>
                <a:spcPts val="3200"/>
              </a:lnSpc>
            </a:pPr>
            <a:r>
              <a:rPr lang="ca-ES" sz="4400" b="1">
                <a:solidFill>
                  <a:schemeClr val="bg1"/>
                </a:solidFill>
              </a:rPr>
              <a:t>RecSys Challenge Feature Engineering</a:t>
            </a:r>
            <a:r>
              <a:rPr lang="ca-ES">
                <a:solidFill>
                  <a:schemeClr val="bg1"/>
                </a:solidFill>
              </a:rPr>
              <a:t/>
            </a:r>
            <a:br>
              <a:rPr lang="ca-ES">
                <a:solidFill>
                  <a:schemeClr val="bg1"/>
                </a:solidFill>
              </a:rPr>
            </a:br>
            <a:r>
              <a:rPr lang="en-IE" sz="2800" b="1">
                <a:solidFill>
                  <a:schemeClr val="bg1">
                    <a:lumMod val="95000"/>
                  </a:schemeClr>
                </a:solidFill>
                <a:latin typeface="HPFutura Light" panose="02000504030000020003" pitchFamily="50" charset="0"/>
              </a:rPr>
              <a:t>Users NAs – Random Forest classifiers</a:t>
            </a:r>
            <a:endParaRPr lang="en-US" sz="1600" b="1">
              <a:solidFill>
                <a:schemeClr val="bg1">
                  <a:lumMod val="95000"/>
                </a:schemeClr>
              </a:solidFill>
              <a:latin typeface="HPFutura Light" panose="02000504030000020003" pitchFamily="50" charset="0"/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z="1100" b="1"/>
              <a:t>29th June 2017</a:t>
            </a:r>
            <a:endParaRPr lang="en-US" sz="1100" b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 b="1"/>
              <a:t>CAPSTONE PROJECT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9E1B-9305-3540-8402-EA68D267FFE0}" type="slidenum">
              <a:rPr lang="en-US" sz="1100" b="1"/>
              <a:pPr/>
              <a:t>9</a:t>
            </a:fld>
            <a:endParaRPr lang="en-US" sz="1100" b="1"/>
          </a:p>
        </p:txBody>
      </p:sp>
      <p:grpSp>
        <p:nvGrpSpPr>
          <p:cNvPr id="47" name="Group 46"/>
          <p:cNvGrpSpPr/>
          <p:nvPr/>
        </p:nvGrpSpPr>
        <p:grpSpPr>
          <a:xfrm>
            <a:off x="10276382" y="156225"/>
            <a:ext cx="1222969" cy="815312"/>
            <a:chOff x="6688821" y="4304524"/>
            <a:chExt cx="1222969" cy="815312"/>
          </a:xfrm>
        </p:grpSpPr>
        <p:sp>
          <p:nvSpPr>
            <p:cNvPr id="48" name="Rounded Rectangle 47"/>
            <p:cNvSpPr/>
            <p:nvPr/>
          </p:nvSpPr>
          <p:spPr>
            <a:xfrm>
              <a:off x="6688821" y="4304524"/>
              <a:ext cx="1222969" cy="81531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Rounded Rectangle 4"/>
            <p:cNvSpPr/>
            <p:nvPr/>
          </p:nvSpPr>
          <p:spPr>
            <a:xfrm>
              <a:off x="6712701" y="4328404"/>
              <a:ext cx="1175209" cy="7675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28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/>
                <a:t>User NAs </a:t>
              </a:r>
            </a:p>
            <a:p>
              <a:pPr algn="ctr" defTabSz="62228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/>
                <a:t>Random Forest </a:t>
              </a:r>
              <a:r>
                <a:rPr lang="en-US" sz="1400" b="1"/>
                <a:t>classifiers</a:t>
              </a:r>
            </a:p>
          </p:txBody>
        </p:sp>
      </p:grpSp>
      <p:sp>
        <p:nvSpPr>
          <p:cNvPr id="54" name="CuadroTexto 7"/>
          <p:cNvSpPr txBox="1"/>
          <p:nvPr/>
        </p:nvSpPr>
        <p:spPr>
          <a:xfrm>
            <a:off x="371747" y="1399837"/>
            <a:ext cx="1051611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q"/>
            </a:pPr>
            <a:r>
              <a:rPr lang="ca-ES" sz="1600" dirty="0"/>
              <a:t>Enough correlation on users/items common features to loose lot of info for unfilled fields in user profile</a:t>
            </a:r>
          </a:p>
          <a:p>
            <a:pPr marL="285744" indent="-285744">
              <a:buFont typeface="Wingdings" panose="05000000000000000000" pitchFamily="2" charset="2"/>
              <a:buChar char="q"/>
            </a:pPr>
            <a:endParaRPr lang="ca-ES" sz="1000" dirty="0"/>
          </a:p>
          <a:p>
            <a:pPr marL="285744" indent="-285744">
              <a:buFont typeface="Wingdings" panose="05000000000000000000" pitchFamily="2" charset="2"/>
              <a:buChar char="q"/>
            </a:pPr>
            <a:r>
              <a:rPr lang="ca-ES" sz="1600" dirty="0"/>
              <a:t>There’re 12k different terms in Job Roles </a:t>
            </a:r>
            <a:endParaRPr lang="ca-ES" sz="1600" dirty="0">
              <a:sym typeface="Wingdings" panose="05000000000000000000" pitchFamily="2" charset="2"/>
            </a:endParaRPr>
          </a:p>
          <a:p>
            <a:r>
              <a:rPr lang="ca-ES" sz="1600" dirty="0">
                <a:sym typeface="Wingdings" panose="05000000000000000000" pitchFamily="2" charset="2"/>
              </a:rPr>
              <a:t>       </a:t>
            </a:r>
            <a:r>
              <a:rPr lang="ca-ES" sz="1600" b="1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Prohibitive to build a 12k-length feature vector</a:t>
            </a:r>
          </a:p>
          <a:p>
            <a:pPr marL="285744" indent="-285744">
              <a:buFont typeface="Wingdings" panose="05000000000000000000" pitchFamily="2" charset="2"/>
              <a:buChar char="q"/>
            </a:pPr>
            <a:endParaRPr lang="ca-ES" sz="1000" dirty="0">
              <a:sym typeface="Wingdings" panose="05000000000000000000" pitchFamily="2" charset="2"/>
            </a:endParaRPr>
          </a:p>
          <a:p>
            <a:pPr marL="285744" indent="-285744">
              <a:buFont typeface="Wingdings" panose="05000000000000000000" pitchFamily="2" charset="2"/>
              <a:buChar char="q"/>
            </a:pPr>
            <a:r>
              <a:rPr lang="ca-ES" sz="1600" dirty="0">
                <a:sym typeface="Wingdings" panose="05000000000000000000" pitchFamily="2" charset="2"/>
              </a:rPr>
              <a:t>Alternative: dimensionality reduction of the “JobRole” vector </a:t>
            </a:r>
          </a:p>
          <a:p>
            <a:r>
              <a:rPr lang="ca-ES" sz="1600" b="1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      We select LDA as a valid alternative </a:t>
            </a:r>
          </a:p>
          <a:p>
            <a:endParaRPr lang="ca-ES" sz="1000" dirty="0">
              <a:sym typeface="Wingdings" panose="05000000000000000000" pitchFamily="2" charset="2"/>
            </a:endParaRPr>
          </a:p>
          <a:p>
            <a:pPr marL="285744" indent="-285744">
              <a:buFont typeface="Wingdings" panose="05000000000000000000" pitchFamily="2" charset="2"/>
              <a:buChar char="q"/>
            </a:pPr>
            <a:r>
              <a:rPr lang="ca-ES" sz="1600" dirty="0">
                <a:sym typeface="Wingdings" panose="05000000000000000000" pitchFamily="2" charset="2"/>
              </a:rPr>
              <a:t>Multiclass classifier (ignoring “JobRole”) v.s Multiclass classifier </a:t>
            </a:r>
          </a:p>
          <a:p>
            <a:r>
              <a:rPr lang="ca-ES" sz="1600" dirty="0">
                <a:sym typeface="Wingdings" panose="05000000000000000000" pitchFamily="2" charset="2"/>
              </a:rPr>
              <a:t>      (using only “JobRole” 150-topic LDA) performs similar.  </a:t>
            </a:r>
          </a:p>
          <a:p>
            <a:r>
              <a:rPr lang="ca-ES" sz="1600" dirty="0">
                <a:sym typeface="Wingdings" panose="05000000000000000000" pitchFamily="2" charset="2"/>
              </a:rPr>
              <a:t>      </a:t>
            </a:r>
            <a:r>
              <a:rPr lang="ca-ES" sz="1600" b="1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but joining both sets of features we increase around 50%. </a:t>
            </a:r>
          </a:p>
          <a:p>
            <a:endParaRPr lang="ca-ES" sz="1000" dirty="0">
              <a:sym typeface="Wingdings" panose="05000000000000000000" pitchFamily="2" charset="2"/>
            </a:endParaRPr>
          </a:p>
          <a:p>
            <a:pPr marL="285744" indent="-285744">
              <a:buFont typeface="Wingdings" panose="05000000000000000000" pitchFamily="2" charset="2"/>
              <a:buChar char="q"/>
            </a:pPr>
            <a:r>
              <a:rPr lang="en-US" sz="1600" dirty="0" smtClean="0">
                <a:sym typeface="Wingdings" panose="05000000000000000000" pitchFamily="2" charset="2"/>
              </a:rPr>
              <a:t>Heterogeneity of features and multiclass </a:t>
            </a:r>
            <a:r>
              <a:rPr lang="en-US" sz="1600" b="1" i="1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1600" b="1" i="1" dirty="0" err="1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SKLearn</a:t>
            </a:r>
            <a:r>
              <a:rPr lang="en-US" sz="1600" b="1" i="1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Random forest (100 estimators)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Wingdings" panose="05000000000000000000" pitchFamily="2" charset="2"/>
              </a:rPr>
              <a:t>80% train / 20% </a:t>
            </a:r>
            <a:r>
              <a:rPr lang="ca-ES" sz="1600" dirty="0" smtClean="0">
                <a:sym typeface="Wingdings" panose="05000000000000000000" pitchFamily="2" charset="2"/>
              </a:rPr>
              <a:t>test </a:t>
            </a:r>
            <a:r>
              <a:rPr lang="ca-ES" sz="1600" dirty="0">
                <a:sym typeface="Wingdings" panose="05000000000000000000" pitchFamily="2" charset="2"/>
              </a:rPr>
              <a:t>(over the user with non-NAs)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ca-ES" sz="1600" dirty="0">
                <a:sym typeface="Wingdings" panose="05000000000000000000" pitchFamily="2" charset="2"/>
              </a:rPr>
              <a:t>Use trained models on users with NAs to fill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ca-ES" sz="1600" dirty="0">
                <a:sym typeface="Wingdings" panose="05000000000000000000" pitchFamily="2" charset="2"/>
              </a:rPr>
              <a:t>We used all user features and the 150-topic LDA on JobRole</a:t>
            </a:r>
          </a:p>
          <a:p>
            <a:pPr marL="742932" lvl="1" indent="-285744">
              <a:buFont typeface="Wingdings" panose="05000000000000000000" pitchFamily="2" charset="2"/>
              <a:buChar char="q"/>
            </a:pPr>
            <a:endParaRPr lang="ca-ES" sz="1600" dirty="0">
              <a:sym typeface="Wingdings" panose="05000000000000000000" pitchFamily="2" charset="2"/>
            </a:endParaRPr>
          </a:p>
          <a:p>
            <a:pPr marL="285744" indent="-285744">
              <a:buFont typeface="Wingdings" panose="05000000000000000000" pitchFamily="2" charset="2"/>
              <a:buChar char="q"/>
            </a:pPr>
            <a:endParaRPr lang="ca-ES" sz="1600" dirty="0">
              <a:sym typeface="Wingdings" panose="05000000000000000000" pitchFamily="2" charset="2"/>
            </a:endParaRPr>
          </a:p>
          <a:p>
            <a:pPr marL="285744" indent="-285744">
              <a:buFont typeface="Wingdings" panose="05000000000000000000" pitchFamily="2" charset="2"/>
              <a:buChar char="q"/>
            </a:pPr>
            <a:endParaRPr lang="ca-ES" sz="1600" dirty="0">
              <a:sym typeface="Wingdings" panose="05000000000000000000" pitchFamily="2" charset="2"/>
            </a:endParaRPr>
          </a:p>
          <a:p>
            <a:pPr marL="285744" indent="-285744">
              <a:buFont typeface="Wingdings" panose="05000000000000000000" pitchFamily="2" charset="2"/>
              <a:buChar char="q"/>
            </a:pPr>
            <a:endParaRPr lang="ca-ES" sz="1600" dirty="0">
              <a:sym typeface="Wingdings" panose="05000000000000000000" pitchFamily="2" charset="2"/>
            </a:endParaRPr>
          </a:p>
          <a:p>
            <a:pPr marL="285744" indent="-285744">
              <a:buFont typeface="Wingdings" panose="05000000000000000000" pitchFamily="2" charset="2"/>
              <a:buChar char="q"/>
            </a:pPr>
            <a:endParaRPr lang="ca-ES" sz="1600" dirty="0">
              <a:sym typeface="Wingdings" panose="05000000000000000000" pitchFamily="2" charset="2"/>
            </a:endParaRPr>
          </a:p>
          <a:p>
            <a:endParaRPr lang="ca-ES" sz="1600" dirty="0">
              <a:sym typeface="Wingdings" panose="05000000000000000000" pitchFamily="2" charset="2"/>
            </a:endParaRPr>
          </a:p>
          <a:p>
            <a:pPr marL="285744" indent="-285744">
              <a:buFont typeface="Wingdings" panose="05000000000000000000" pitchFamily="2" charset="2"/>
              <a:buChar char="q"/>
            </a:pPr>
            <a:endParaRPr lang="ca-ES" sz="16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41" y="1931108"/>
            <a:ext cx="5923280" cy="180777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1" y="5246514"/>
            <a:ext cx="6786881" cy="76824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774" y="5162520"/>
            <a:ext cx="1072243" cy="9335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64" name="TextBox 63"/>
          <p:cNvSpPr txBox="1"/>
          <p:nvPr/>
        </p:nvSpPr>
        <p:spPr>
          <a:xfrm>
            <a:off x="8280402" y="4318001"/>
            <a:ext cx="1691179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/>
              <a:t>User features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8731" y="5194516"/>
            <a:ext cx="995680" cy="8914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8001" y="5180612"/>
            <a:ext cx="1023951" cy="9154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67" name="TextBox 66"/>
          <p:cNvSpPr txBox="1"/>
          <p:nvPr/>
        </p:nvSpPr>
        <p:spPr>
          <a:xfrm>
            <a:off x="9894894" y="4318001"/>
            <a:ext cx="1819589" cy="3385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/>
              <a:t>150-LDA JobRoles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281614" y="4903616"/>
            <a:ext cx="1082403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2">
                    <a:lumMod val="50000"/>
                  </a:schemeClr>
                </a:solidFill>
              </a:rPr>
              <a:t>Discipline RF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548574" y="4917518"/>
            <a:ext cx="994233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2">
                    <a:lumMod val="50000"/>
                  </a:schemeClr>
                </a:solidFill>
              </a:rPr>
              <a:t>Industry RF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768000" y="4903616"/>
            <a:ext cx="1024253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2">
                    <a:lumMod val="50000"/>
                  </a:schemeClr>
                </a:solidFill>
              </a:rPr>
              <a:t>Career RF</a:t>
            </a:r>
          </a:p>
        </p:txBody>
      </p:sp>
      <p:sp>
        <p:nvSpPr>
          <p:cNvPr id="43" name="Down Arrow 42"/>
          <p:cNvSpPr/>
          <p:nvPr/>
        </p:nvSpPr>
        <p:spPr>
          <a:xfrm>
            <a:off x="11145520" y="4715570"/>
            <a:ext cx="274320" cy="135353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Down Arrow 71"/>
          <p:cNvSpPr/>
          <p:nvPr/>
        </p:nvSpPr>
        <p:spPr>
          <a:xfrm>
            <a:off x="8722361" y="4712410"/>
            <a:ext cx="274320" cy="135353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own Arrow 72"/>
          <p:cNvSpPr/>
          <p:nvPr/>
        </p:nvSpPr>
        <p:spPr>
          <a:xfrm>
            <a:off x="9909251" y="4715572"/>
            <a:ext cx="274320" cy="135353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5331</TotalTime>
  <Words>1554</Words>
  <Application>Microsoft Office PowerPoint</Application>
  <PresentationFormat>Widescreen</PresentationFormat>
  <Paragraphs>534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HPFutura Light</vt:lpstr>
      <vt:lpstr>Wingdings</vt:lpstr>
      <vt:lpstr>Retrospección</vt:lpstr>
      <vt:lpstr>Custom Design</vt:lpstr>
      <vt:lpstr>PowerPoint Presentation</vt:lpstr>
      <vt:lpstr>RecSys Challenge Introduction Data &amp; objective</vt:lpstr>
      <vt:lpstr>RecSys Challenge Introduction Score criteria &amp; challenges</vt:lpstr>
      <vt:lpstr>RecSys Solution Summary Overall solution path to the challenge</vt:lpstr>
      <vt:lpstr>Extraction and Feature Analysis Features exploration</vt:lpstr>
      <vt:lpstr>PowerPoint Presentation</vt:lpstr>
      <vt:lpstr>RecSys Challenge Exploratory Analisys Terms Analysis &amp; Topic Modelling (I)</vt:lpstr>
      <vt:lpstr>RecSys Challenge Exploratory Analisys Terms Analysis &amp; Topic Modelling (II)</vt:lpstr>
      <vt:lpstr>RecSys Challenge Feature Engineering Users NAs – Random Forest classifiers</vt:lpstr>
      <vt:lpstr>Content Based Recommender Solution approach</vt:lpstr>
      <vt:lpstr>PowerPoint Presentation</vt:lpstr>
      <vt:lpstr>PowerPoint Presentation</vt:lpstr>
      <vt:lpstr>Ensemble  Solution approach</vt:lpstr>
      <vt:lpstr>PowerPoint Presentation</vt:lpstr>
      <vt:lpstr>Conclusions and Next steps  </vt:lpstr>
      <vt:lpstr>Q &amp; 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Treball Final Postgrau</dc:title>
  <dc:creator>Bet Herrera Sucarrat</dc:creator>
  <cp:lastModifiedBy>Espriu Camacho, Jaume</cp:lastModifiedBy>
  <cp:revision>91</cp:revision>
  <dcterms:created xsi:type="dcterms:W3CDTF">2017-06-18T11:03:23Z</dcterms:created>
  <dcterms:modified xsi:type="dcterms:W3CDTF">2017-06-27T21:23:24Z</dcterms:modified>
</cp:coreProperties>
</file>